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8" r:id="rId8"/>
    <p:sldId id="267" r:id="rId9"/>
    <p:sldId id="269" r:id="rId10"/>
    <p:sldId id="270" r:id="rId11"/>
    <p:sldId id="272" r:id="rId12"/>
    <p:sldId id="288" r:id="rId13"/>
    <p:sldId id="273" r:id="rId14"/>
    <p:sldId id="289" r:id="rId15"/>
    <p:sldId id="275" r:id="rId16"/>
    <p:sldId id="274" r:id="rId17"/>
    <p:sldId id="290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71" r:id="rId27"/>
    <p:sldId id="285" r:id="rId28"/>
    <p:sldId id="286" r:id="rId29"/>
    <p:sldId id="287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0FF254C-19E6-4CAD-95FC-EA3D8831F2D5}">
          <p14:sldIdLst>
            <p14:sldId id="256"/>
          </p14:sldIdLst>
        </p14:section>
        <p14:section name="Общие сведения о выборах" id="{B02ED17C-87C4-498C-86F0-C907EEC75EE9}">
          <p14:sldIdLst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0"/>
            <p14:sldId id="272"/>
            <p14:sldId id="288"/>
            <p14:sldId id="273"/>
            <p14:sldId id="289"/>
            <p14:sldId id="275"/>
            <p14:sldId id="274"/>
            <p14:sldId id="290"/>
            <p14:sldId id="276"/>
            <p14:sldId id="277"/>
            <p14:sldId id="278"/>
            <p14:sldId id="279"/>
            <p14:sldId id="281"/>
            <p14:sldId id="282"/>
            <p14:sldId id="283"/>
            <p14:sldId id="284"/>
            <p14:sldId id="271"/>
            <p14:sldId id="285"/>
            <p14:sldId id="286"/>
            <p14:sldId id="287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20" d="100"/>
          <a:sy n="120" d="100"/>
        </p:scale>
        <p:origin x="-45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814ED-D996-46A4-B674-1959CE10A0CA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54E0306-482B-41F2-AA07-32D1CCFE7D04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800" dirty="0" smtClean="0"/>
            <a:t>Образование избирательных округов и/или территорий для территориальных групп</a:t>
          </a:r>
        </a:p>
      </dgm:t>
    </dgm:pt>
    <dgm:pt modelId="{16C5DE83-6F8B-467D-B904-53E6F37B298A}" type="parTrans" cxnId="{24E8559C-7BCB-408B-88A6-895C2D39A363}">
      <dgm:prSet/>
      <dgm:spPr/>
      <dgm:t>
        <a:bodyPr/>
        <a:lstStyle/>
        <a:p>
          <a:endParaRPr lang="ru-RU" sz="2800"/>
        </a:p>
      </dgm:t>
    </dgm:pt>
    <dgm:pt modelId="{EA0BCF93-C08F-4573-BEB7-678629984F88}" type="sibTrans" cxnId="{24E8559C-7BCB-408B-88A6-895C2D39A363}">
      <dgm:prSet/>
      <dgm:spPr/>
      <dgm:t>
        <a:bodyPr/>
        <a:lstStyle/>
        <a:p>
          <a:endParaRPr lang="ru-RU" sz="2800"/>
        </a:p>
      </dgm:t>
    </dgm:pt>
    <dgm:pt modelId="{4D48E0D1-1552-4938-ADDD-5402CC905F44}">
      <dgm:prSet phldrT="[Текст]" custT="1"/>
      <dgm:spPr/>
      <dgm:t>
        <a:bodyPr/>
        <a:lstStyle/>
        <a:p>
          <a:r>
            <a:rPr lang="ru-RU" sz="1800" dirty="0" smtClean="0"/>
            <a:t>Назначение выборов</a:t>
          </a:r>
          <a:endParaRPr lang="ru-RU" sz="1800" dirty="0"/>
        </a:p>
      </dgm:t>
    </dgm:pt>
    <dgm:pt modelId="{1595298E-BD0E-4A80-AF0F-12D625E69646}" type="parTrans" cxnId="{370035BE-2AE3-4166-AC01-1185D461ABEE}">
      <dgm:prSet/>
      <dgm:spPr/>
      <dgm:t>
        <a:bodyPr/>
        <a:lstStyle/>
        <a:p>
          <a:endParaRPr lang="ru-RU" sz="2800"/>
        </a:p>
      </dgm:t>
    </dgm:pt>
    <dgm:pt modelId="{EEC38C0B-841B-4EBE-9010-0A8C61AE56E4}" type="sibTrans" cxnId="{370035BE-2AE3-4166-AC01-1185D461ABEE}">
      <dgm:prSet/>
      <dgm:spPr/>
      <dgm:t>
        <a:bodyPr/>
        <a:lstStyle/>
        <a:p>
          <a:endParaRPr lang="ru-RU" sz="2800"/>
        </a:p>
      </dgm:t>
    </dgm:pt>
    <dgm:pt modelId="{69384F5F-3289-472E-B76F-B8A1AAE62B2C}">
      <dgm:prSet phldrT="[Текст]" custT="1"/>
      <dgm:spPr/>
      <dgm:t>
        <a:bodyPr/>
        <a:lstStyle/>
        <a:p>
          <a:r>
            <a:rPr lang="ru-RU" sz="1800" dirty="0" smtClean="0"/>
            <a:t>Выдвижение и регистрация кандидатов</a:t>
          </a:r>
          <a:endParaRPr lang="ru-RU" sz="1800" dirty="0"/>
        </a:p>
      </dgm:t>
    </dgm:pt>
    <dgm:pt modelId="{1FF2FAF1-5993-4615-8812-F449FA293C7C}" type="parTrans" cxnId="{959D0691-5CB6-4D7B-8A59-AC95AEC5BE39}">
      <dgm:prSet/>
      <dgm:spPr/>
      <dgm:t>
        <a:bodyPr/>
        <a:lstStyle/>
        <a:p>
          <a:endParaRPr lang="ru-RU" sz="2800"/>
        </a:p>
      </dgm:t>
    </dgm:pt>
    <dgm:pt modelId="{119D8686-5753-4877-8A0A-0189DE09F26C}" type="sibTrans" cxnId="{959D0691-5CB6-4D7B-8A59-AC95AEC5BE39}">
      <dgm:prSet/>
      <dgm:spPr/>
      <dgm:t>
        <a:bodyPr/>
        <a:lstStyle/>
        <a:p>
          <a:endParaRPr lang="ru-RU" sz="2800"/>
        </a:p>
      </dgm:t>
    </dgm:pt>
    <dgm:pt modelId="{E978AB94-A651-49AF-ABE0-7F12088A3319}">
      <dgm:prSet custT="1"/>
      <dgm:spPr/>
      <dgm:t>
        <a:bodyPr/>
        <a:lstStyle/>
        <a:p>
          <a:r>
            <a:rPr lang="ru-RU" sz="1800" dirty="0" smtClean="0"/>
            <a:t>Агитация</a:t>
          </a:r>
          <a:endParaRPr lang="ru-RU" sz="1800" dirty="0"/>
        </a:p>
      </dgm:t>
    </dgm:pt>
    <dgm:pt modelId="{A3EA21BC-2E6D-44E7-A0E9-C74ED1AADDCD}" type="parTrans" cxnId="{70869C61-9C3E-4486-9E14-2A1FD422AE39}">
      <dgm:prSet/>
      <dgm:spPr/>
      <dgm:t>
        <a:bodyPr/>
        <a:lstStyle/>
        <a:p>
          <a:endParaRPr lang="ru-RU" sz="2800"/>
        </a:p>
      </dgm:t>
    </dgm:pt>
    <dgm:pt modelId="{3AA9704C-E75E-403D-95DA-A9023AA25308}" type="sibTrans" cxnId="{70869C61-9C3E-4486-9E14-2A1FD422AE39}">
      <dgm:prSet/>
      <dgm:spPr/>
      <dgm:t>
        <a:bodyPr/>
        <a:lstStyle/>
        <a:p>
          <a:endParaRPr lang="ru-RU" sz="2800"/>
        </a:p>
      </dgm:t>
    </dgm:pt>
    <dgm:pt modelId="{7926B63F-027A-48CA-83D8-BE9CCA3DF264}">
      <dgm:prSet custT="1"/>
      <dgm:spPr/>
      <dgm:t>
        <a:bodyPr/>
        <a:lstStyle/>
        <a:p>
          <a:r>
            <a:rPr lang="ru-RU" sz="1800" dirty="0" smtClean="0"/>
            <a:t>Голосование и подсчет голосов</a:t>
          </a:r>
          <a:endParaRPr lang="ru-RU" sz="1800" dirty="0"/>
        </a:p>
      </dgm:t>
    </dgm:pt>
    <dgm:pt modelId="{6291A021-4DC1-4774-9F41-625AD974FCBD}" type="parTrans" cxnId="{47ADD546-0217-46D7-BAA4-0A8CF81692C7}">
      <dgm:prSet/>
      <dgm:spPr/>
      <dgm:t>
        <a:bodyPr/>
        <a:lstStyle/>
        <a:p>
          <a:endParaRPr lang="ru-RU" sz="2800"/>
        </a:p>
      </dgm:t>
    </dgm:pt>
    <dgm:pt modelId="{6FBA28B4-4BFF-4A27-8939-401CB5B1F4B0}" type="sibTrans" cxnId="{47ADD546-0217-46D7-BAA4-0A8CF81692C7}">
      <dgm:prSet/>
      <dgm:spPr/>
      <dgm:t>
        <a:bodyPr/>
        <a:lstStyle/>
        <a:p>
          <a:endParaRPr lang="ru-RU" sz="2800"/>
        </a:p>
      </dgm:t>
    </dgm:pt>
    <dgm:pt modelId="{0E9484F7-D1EF-4C76-9023-BE8A600F936B}">
      <dgm:prSet custT="1"/>
      <dgm:spPr/>
      <dgm:t>
        <a:bodyPr/>
        <a:lstStyle/>
        <a:p>
          <a:r>
            <a:rPr lang="ru-RU" sz="1800" dirty="0" smtClean="0"/>
            <a:t>Финансовая отчетность</a:t>
          </a:r>
          <a:endParaRPr lang="ru-RU" sz="1800" dirty="0"/>
        </a:p>
      </dgm:t>
    </dgm:pt>
    <dgm:pt modelId="{2459F260-8851-4DBB-AE6B-B033BFE2802F}" type="parTrans" cxnId="{C2B8F053-1DDC-4D71-8C99-A671DD3E7381}">
      <dgm:prSet/>
      <dgm:spPr/>
      <dgm:t>
        <a:bodyPr/>
        <a:lstStyle/>
        <a:p>
          <a:endParaRPr lang="ru-RU" sz="2800"/>
        </a:p>
      </dgm:t>
    </dgm:pt>
    <dgm:pt modelId="{A014D50F-DC4A-4965-994E-AF33806AA91B}" type="sibTrans" cxnId="{C2B8F053-1DDC-4D71-8C99-A671DD3E7381}">
      <dgm:prSet/>
      <dgm:spPr/>
      <dgm:t>
        <a:bodyPr/>
        <a:lstStyle/>
        <a:p>
          <a:endParaRPr lang="ru-RU" sz="2800"/>
        </a:p>
      </dgm:t>
    </dgm:pt>
    <dgm:pt modelId="{AE3E4322-C772-479D-9944-F3DE9AE468CC}" type="pres">
      <dgm:prSet presAssocID="{DDC814ED-D996-46A4-B674-1959CE10A0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FDF3DB-6544-4ABB-B5CA-A5CBC571D089}" type="pres">
      <dgm:prSet presAssocID="{0E9484F7-D1EF-4C76-9023-BE8A600F936B}" presName="boxAndChildren" presStyleCnt="0"/>
      <dgm:spPr/>
    </dgm:pt>
    <dgm:pt modelId="{3D5CD20D-9491-444C-AF92-5E72140039AF}" type="pres">
      <dgm:prSet presAssocID="{0E9484F7-D1EF-4C76-9023-BE8A600F936B}" presName="parentTextBox" presStyleLbl="node1" presStyleIdx="0" presStyleCnt="6"/>
      <dgm:spPr/>
      <dgm:t>
        <a:bodyPr/>
        <a:lstStyle/>
        <a:p>
          <a:endParaRPr lang="ru-RU"/>
        </a:p>
      </dgm:t>
    </dgm:pt>
    <dgm:pt modelId="{5471B480-39F9-43ED-A985-C515A488956D}" type="pres">
      <dgm:prSet presAssocID="{6FBA28B4-4BFF-4A27-8939-401CB5B1F4B0}" presName="sp" presStyleCnt="0"/>
      <dgm:spPr/>
    </dgm:pt>
    <dgm:pt modelId="{3E2C5C49-9177-45B1-82B6-32A718C0FE10}" type="pres">
      <dgm:prSet presAssocID="{7926B63F-027A-48CA-83D8-BE9CCA3DF264}" presName="arrowAndChildren" presStyleCnt="0"/>
      <dgm:spPr/>
    </dgm:pt>
    <dgm:pt modelId="{6DB10955-556C-4136-95E8-A4308FCA67F3}" type="pres">
      <dgm:prSet presAssocID="{7926B63F-027A-48CA-83D8-BE9CCA3DF264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20660B39-E654-4A42-AAA7-605BFDA1DC99}" type="pres">
      <dgm:prSet presAssocID="{3AA9704C-E75E-403D-95DA-A9023AA25308}" presName="sp" presStyleCnt="0"/>
      <dgm:spPr/>
    </dgm:pt>
    <dgm:pt modelId="{6D8C7F98-6D22-4757-B591-35419874C4F3}" type="pres">
      <dgm:prSet presAssocID="{E978AB94-A651-49AF-ABE0-7F12088A3319}" presName="arrowAndChildren" presStyleCnt="0"/>
      <dgm:spPr/>
    </dgm:pt>
    <dgm:pt modelId="{63461F43-B206-4F4A-A538-BC601DF50959}" type="pres">
      <dgm:prSet presAssocID="{E978AB94-A651-49AF-ABE0-7F12088A3319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EA8FA892-2331-4E3C-94BA-F567794162A2}" type="pres">
      <dgm:prSet presAssocID="{119D8686-5753-4877-8A0A-0189DE09F26C}" presName="sp" presStyleCnt="0"/>
      <dgm:spPr/>
    </dgm:pt>
    <dgm:pt modelId="{92FEEC67-E0BE-41CA-A3D1-B3C360027C3F}" type="pres">
      <dgm:prSet presAssocID="{69384F5F-3289-472E-B76F-B8A1AAE62B2C}" presName="arrowAndChildren" presStyleCnt="0"/>
      <dgm:spPr/>
    </dgm:pt>
    <dgm:pt modelId="{723E4AF9-6DE6-44CC-8C74-5D0711964CCB}" type="pres">
      <dgm:prSet presAssocID="{69384F5F-3289-472E-B76F-B8A1AAE62B2C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3400A1E9-A825-4037-A795-ABF7D57BA2E5}" type="pres">
      <dgm:prSet presAssocID="{EEC38C0B-841B-4EBE-9010-0A8C61AE56E4}" presName="sp" presStyleCnt="0"/>
      <dgm:spPr/>
    </dgm:pt>
    <dgm:pt modelId="{BCA89AF2-6010-400B-813C-8359FBF40FC2}" type="pres">
      <dgm:prSet presAssocID="{4D48E0D1-1552-4938-ADDD-5402CC905F44}" presName="arrowAndChildren" presStyleCnt="0"/>
      <dgm:spPr/>
    </dgm:pt>
    <dgm:pt modelId="{DDBA7343-D701-4889-ABBD-4F77EF845DA9}" type="pres">
      <dgm:prSet presAssocID="{4D48E0D1-1552-4938-ADDD-5402CC905F44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3DA3EA55-A0C2-4846-B5B6-AC011BD265C3}" type="pres">
      <dgm:prSet presAssocID="{EA0BCF93-C08F-4573-BEB7-678629984F88}" presName="sp" presStyleCnt="0"/>
      <dgm:spPr/>
    </dgm:pt>
    <dgm:pt modelId="{24AE5E50-E4A9-46D2-80A9-5CD1BA1319F4}" type="pres">
      <dgm:prSet presAssocID="{C54E0306-482B-41F2-AA07-32D1CCFE7D04}" presName="arrowAndChildren" presStyleCnt="0"/>
      <dgm:spPr/>
    </dgm:pt>
    <dgm:pt modelId="{DDD989EB-C3BD-45CD-A10B-974106F2D018}" type="pres">
      <dgm:prSet presAssocID="{C54E0306-482B-41F2-AA07-32D1CCFE7D04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2B6A9961-93D2-4351-A1FA-949E3A5C8A76}" type="presOf" srcId="{4D48E0D1-1552-4938-ADDD-5402CC905F44}" destId="{DDBA7343-D701-4889-ABBD-4F77EF845DA9}" srcOrd="0" destOrd="0" presId="urn:microsoft.com/office/officeart/2005/8/layout/process4"/>
    <dgm:cxn modelId="{2F53AD2E-6258-4F31-964A-A5D063A1D2E5}" type="presOf" srcId="{DDC814ED-D996-46A4-B674-1959CE10A0CA}" destId="{AE3E4322-C772-479D-9944-F3DE9AE468CC}" srcOrd="0" destOrd="0" presId="urn:microsoft.com/office/officeart/2005/8/layout/process4"/>
    <dgm:cxn modelId="{A599991A-C8E9-4E57-B69B-1D9163A2535B}" type="presOf" srcId="{E978AB94-A651-49AF-ABE0-7F12088A3319}" destId="{63461F43-B206-4F4A-A538-BC601DF50959}" srcOrd="0" destOrd="0" presId="urn:microsoft.com/office/officeart/2005/8/layout/process4"/>
    <dgm:cxn modelId="{50C32469-2251-4BC6-BB05-419C3E911A08}" type="presOf" srcId="{69384F5F-3289-472E-B76F-B8A1AAE62B2C}" destId="{723E4AF9-6DE6-44CC-8C74-5D0711964CCB}" srcOrd="0" destOrd="0" presId="urn:microsoft.com/office/officeart/2005/8/layout/process4"/>
    <dgm:cxn modelId="{4EDC7293-2C98-4AF4-9171-B6B8C588771E}" type="presOf" srcId="{C54E0306-482B-41F2-AA07-32D1CCFE7D04}" destId="{DDD989EB-C3BD-45CD-A10B-974106F2D018}" srcOrd="0" destOrd="0" presId="urn:microsoft.com/office/officeart/2005/8/layout/process4"/>
    <dgm:cxn modelId="{B882F82A-B996-4F36-92AA-5550D451B25F}" type="presOf" srcId="{0E9484F7-D1EF-4C76-9023-BE8A600F936B}" destId="{3D5CD20D-9491-444C-AF92-5E72140039AF}" srcOrd="0" destOrd="0" presId="urn:microsoft.com/office/officeart/2005/8/layout/process4"/>
    <dgm:cxn modelId="{038A22F4-979C-4617-8396-3574B2189E62}" type="presOf" srcId="{7926B63F-027A-48CA-83D8-BE9CCA3DF264}" destId="{6DB10955-556C-4136-95E8-A4308FCA67F3}" srcOrd="0" destOrd="0" presId="urn:microsoft.com/office/officeart/2005/8/layout/process4"/>
    <dgm:cxn modelId="{24E8559C-7BCB-408B-88A6-895C2D39A363}" srcId="{DDC814ED-D996-46A4-B674-1959CE10A0CA}" destId="{C54E0306-482B-41F2-AA07-32D1CCFE7D04}" srcOrd="0" destOrd="0" parTransId="{16C5DE83-6F8B-467D-B904-53E6F37B298A}" sibTransId="{EA0BCF93-C08F-4573-BEB7-678629984F88}"/>
    <dgm:cxn modelId="{47ADD546-0217-46D7-BAA4-0A8CF81692C7}" srcId="{DDC814ED-D996-46A4-B674-1959CE10A0CA}" destId="{7926B63F-027A-48CA-83D8-BE9CCA3DF264}" srcOrd="4" destOrd="0" parTransId="{6291A021-4DC1-4774-9F41-625AD974FCBD}" sibTransId="{6FBA28B4-4BFF-4A27-8939-401CB5B1F4B0}"/>
    <dgm:cxn modelId="{70869C61-9C3E-4486-9E14-2A1FD422AE39}" srcId="{DDC814ED-D996-46A4-B674-1959CE10A0CA}" destId="{E978AB94-A651-49AF-ABE0-7F12088A3319}" srcOrd="3" destOrd="0" parTransId="{A3EA21BC-2E6D-44E7-A0E9-C74ED1AADDCD}" sibTransId="{3AA9704C-E75E-403D-95DA-A9023AA25308}"/>
    <dgm:cxn modelId="{370035BE-2AE3-4166-AC01-1185D461ABEE}" srcId="{DDC814ED-D996-46A4-B674-1959CE10A0CA}" destId="{4D48E0D1-1552-4938-ADDD-5402CC905F44}" srcOrd="1" destOrd="0" parTransId="{1595298E-BD0E-4A80-AF0F-12D625E69646}" sibTransId="{EEC38C0B-841B-4EBE-9010-0A8C61AE56E4}"/>
    <dgm:cxn modelId="{C2B8F053-1DDC-4D71-8C99-A671DD3E7381}" srcId="{DDC814ED-D996-46A4-B674-1959CE10A0CA}" destId="{0E9484F7-D1EF-4C76-9023-BE8A600F936B}" srcOrd="5" destOrd="0" parTransId="{2459F260-8851-4DBB-AE6B-B033BFE2802F}" sibTransId="{A014D50F-DC4A-4965-994E-AF33806AA91B}"/>
    <dgm:cxn modelId="{959D0691-5CB6-4D7B-8A59-AC95AEC5BE39}" srcId="{DDC814ED-D996-46A4-B674-1959CE10A0CA}" destId="{69384F5F-3289-472E-B76F-B8A1AAE62B2C}" srcOrd="2" destOrd="0" parTransId="{1FF2FAF1-5993-4615-8812-F449FA293C7C}" sibTransId="{119D8686-5753-4877-8A0A-0189DE09F26C}"/>
    <dgm:cxn modelId="{3CC68411-E00F-466D-BF86-AA774B95B343}" type="presParOf" srcId="{AE3E4322-C772-479D-9944-F3DE9AE468CC}" destId="{A3FDF3DB-6544-4ABB-B5CA-A5CBC571D089}" srcOrd="0" destOrd="0" presId="urn:microsoft.com/office/officeart/2005/8/layout/process4"/>
    <dgm:cxn modelId="{ECF70562-2599-4F8A-ADD5-CA67402BE325}" type="presParOf" srcId="{A3FDF3DB-6544-4ABB-B5CA-A5CBC571D089}" destId="{3D5CD20D-9491-444C-AF92-5E72140039AF}" srcOrd="0" destOrd="0" presId="urn:microsoft.com/office/officeart/2005/8/layout/process4"/>
    <dgm:cxn modelId="{58133A6F-2CA1-40BA-8084-CBA6D9110022}" type="presParOf" srcId="{AE3E4322-C772-479D-9944-F3DE9AE468CC}" destId="{5471B480-39F9-43ED-A985-C515A488956D}" srcOrd="1" destOrd="0" presId="urn:microsoft.com/office/officeart/2005/8/layout/process4"/>
    <dgm:cxn modelId="{35B87F09-C066-4BC7-AA32-C26D66D61FEE}" type="presParOf" srcId="{AE3E4322-C772-479D-9944-F3DE9AE468CC}" destId="{3E2C5C49-9177-45B1-82B6-32A718C0FE10}" srcOrd="2" destOrd="0" presId="urn:microsoft.com/office/officeart/2005/8/layout/process4"/>
    <dgm:cxn modelId="{43E4760B-1026-4B46-A24D-4B838D85A728}" type="presParOf" srcId="{3E2C5C49-9177-45B1-82B6-32A718C0FE10}" destId="{6DB10955-556C-4136-95E8-A4308FCA67F3}" srcOrd="0" destOrd="0" presId="urn:microsoft.com/office/officeart/2005/8/layout/process4"/>
    <dgm:cxn modelId="{D2FC0D0A-AD04-4CD8-9B30-396DBEBE01A3}" type="presParOf" srcId="{AE3E4322-C772-479D-9944-F3DE9AE468CC}" destId="{20660B39-E654-4A42-AAA7-605BFDA1DC99}" srcOrd="3" destOrd="0" presId="urn:microsoft.com/office/officeart/2005/8/layout/process4"/>
    <dgm:cxn modelId="{4A32A9EA-8393-4662-8820-35ABC078579F}" type="presParOf" srcId="{AE3E4322-C772-479D-9944-F3DE9AE468CC}" destId="{6D8C7F98-6D22-4757-B591-35419874C4F3}" srcOrd="4" destOrd="0" presId="urn:microsoft.com/office/officeart/2005/8/layout/process4"/>
    <dgm:cxn modelId="{BB5D8855-4C96-4ACC-874F-E9AEF8B38970}" type="presParOf" srcId="{6D8C7F98-6D22-4757-B591-35419874C4F3}" destId="{63461F43-B206-4F4A-A538-BC601DF50959}" srcOrd="0" destOrd="0" presId="urn:microsoft.com/office/officeart/2005/8/layout/process4"/>
    <dgm:cxn modelId="{50350212-14BF-4C3A-A84E-553552550153}" type="presParOf" srcId="{AE3E4322-C772-479D-9944-F3DE9AE468CC}" destId="{EA8FA892-2331-4E3C-94BA-F567794162A2}" srcOrd="5" destOrd="0" presId="urn:microsoft.com/office/officeart/2005/8/layout/process4"/>
    <dgm:cxn modelId="{CACB519C-EB0B-463A-B5EB-717DA35E0542}" type="presParOf" srcId="{AE3E4322-C772-479D-9944-F3DE9AE468CC}" destId="{92FEEC67-E0BE-41CA-A3D1-B3C360027C3F}" srcOrd="6" destOrd="0" presId="urn:microsoft.com/office/officeart/2005/8/layout/process4"/>
    <dgm:cxn modelId="{7613F250-9A34-4898-AAA6-B3EA21A986DF}" type="presParOf" srcId="{92FEEC67-E0BE-41CA-A3D1-B3C360027C3F}" destId="{723E4AF9-6DE6-44CC-8C74-5D0711964CCB}" srcOrd="0" destOrd="0" presId="urn:microsoft.com/office/officeart/2005/8/layout/process4"/>
    <dgm:cxn modelId="{09F68CD2-8A6E-436A-AF38-1BE14FA2E6CA}" type="presParOf" srcId="{AE3E4322-C772-479D-9944-F3DE9AE468CC}" destId="{3400A1E9-A825-4037-A795-ABF7D57BA2E5}" srcOrd="7" destOrd="0" presId="urn:microsoft.com/office/officeart/2005/8/layout/process4"/>
    <dgm:cxn modelId="{AA529877-E316-4F56-B251-74B227322957}" type="presParOf" srcId="{AE3E4322-C772-479D-9944-F3DE9AE468CC}" destId="{BCA89AF2-6010-400B-813C-8359FBF40FC2}" srcOrd="8" destOrd="0" presId="urn:microsoft.com/office/officeart/2005/8/layout/process4"/>
    <dgm:cxn modelId="{1D375D15-AFD1-40DD-9357-63EB1830E538}" type="presParOf" srcId="{BCA89AF2-6010-400B-813C-8359FBF40FC2}" destId="{DDBA7343-D701-4889-ABBD-4F77EF845DA9}" srcOrd="0" destOrd="0" presId="urn:microsoft.com/office/officeart/2005/8/layout/process4"/>
    <dgm:cxn modelId="{ADD421C3-6A04-4E14-94F5-CA72B6319DAE}" type="presParOf" srcId="{AE3E4322-C772-479D-9944-F3DE9AE468CC}" destId="{3DA3EA55-A0C2-4846-B5B6-AC011BD265C3}" srcOrd="9" destOrd="0" presId="urn:microsoft.com/office/officeart/2005/8/layout/process4"/>
    <dgm:cxn modelId="{15486BAA-B098-4CBA-ADFB-8471FB06E991}" type="presParOf" srcId="{AE3E4322-C772-479D-9944-F3DE9AE468CC}" destId="{24AE5E50-E4A9-46D2-80A9-5CD1BA1319F4}" srcOrd="10" destOrd="0" presId="urn:microsoft.com/office/officeart/2005/8/layout/process4"/>
    <dgm:cxn modelId="{AC0F76CD-32AB-4CB7-AF6B-055623DBADF7}" type="presParOf" srcId="{24AE5E50-E4A9-46D2-80A9-5CD1BA1319F4}" destId="{DDD989EB-C3BD-45CD-A10B-974106F2D01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3810DD-F4AF-42BC-B20A-A2E9109FBA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987CCC-B817-4294-B659-F1FCCFA122FB}">
      <dgm:prSet phldrT="[Текст]"/>
      <dgm:spPr/>
      <dgm:t>
        <a:bodyPr/>
        <a:lstStyle/>
        <a:p>
          <a:r>
            <a:rPr lang="ru-RU" dirty="0" smtClean="0"/>
            <a:t>Лица, замещающие государственные и выборные муниципальные должности</a:t>
          </a:r>
          <a:endParaRPr lang="ru-RU" dirty="0"/>
        </a:p>
      </dgm:t>
    </dgm:pt>
    <dgm:pt modelId="{8B676873-AB72-4F88-9AE3-00ADF57D14A0}" type="parTrans" cxnId="{4C1E7DE9-52E7-4DEF-A7D5-FB2FC5C89E05}">
      <dgm:prSet/>
      <dgm:spPr/>
      <dgm:t>
        <a:bodyPr/>
        <a:lstStyle/>
        <a:p>
          <a:endParaRPr lang="ru-RU"/>
        </a:p>
      </dgm:t>
    </dgm:pt>
    <dgm:pt modelId="{418DB817-7004-46E3-9273-37CDE69C6423}" type="sibTrans" cxnId="{4C1E7DE9-52E7-4DEF-A7D5-FB2FC5C89E05}">
      <dgm:prSet/>
      <dgm:spPr/>
      <dgm:t>
        <a:bodyPr/>
        <a:lstStyle/>
        <a:p>
          <a:endParaRPr lang="ru-RU"/>
        </a:p>
      </dgm:t>
    </dgm:pt>
    <dgm:pt modelId="{EF56A9BB-7CB1-4D94-A045-C9A76C6415F3}">
      <dgm:prSet phldrT="[Текст]"/>
      <dgm:spPr/>
      <dgm:t>
        <a:bodyPr/>
        <a:lstStyle/>
        <a:p>
          <a:r>
            <a:rPr lang="ru-RU" dirty="0" smtClean="0"/>
            <a:t>Должности, устанавливаемые Конституциями, уставами и </a:t>
          </a:r>
          <a:r>
            <a:rPr lang="ru-RU" dirty="0" smtClean="0"/>
            <a:t>законами. Будучи кандидатами, не должны уходить в отпуск. </a:t>
          </a:r>
          <a:endParaRPr lang="ru-RU" dirty="0"/>
        </a:p>
      </dgm:t>
    </dgm:pt>
    <dgm:pt modelId="{0902CC82-148E-47D4-9631-3DC277506AD6}" type="parTrans" cxnId="{011933C1-95AB-4C1D-A5B0-F041F6ECC35D}">
      <dgm:prSet/>
      <dgm:spPr/>
      <dgm:t>
        <a:bodyPr/>
        <a:lstStyle/>
        <a:p>
          <a:endParaRPr lang="ru-RU"/>
        </a:p>
      </dgm:t>
    </dgm:pt>
    <dgm:pt modelId="{E483BAEE-1FA5-43CA-9743-B4BFAEB1713E}" type="sibTrans" cxnId="{011933C1-95AB-4C1D-A5B0-F041F6ECC35D}">
      <dgm:prSet/>
      <dgm:spPr/>
      <dgm:t>
        <a:bodyPr/>
        <a:lstStyle/>
        <a:p>
          <a:endParaRPr lang="ru-RU"/>
        </a:p>
      </dgm:t>
    </dgm:pt>
    <dgm:pt modelId="{39993431-364E-46DA-9745-6733D055A867}">
      <dgm:prSet phldrT="[Текст]"/>
      <dgm:spPr/>
      <dgm:t>
        <a:bodyPr/>
        <a:lstStyle/>
        <a:p>
          <a:r>
            <a:rPr lang="ru-RU" dirty="0" smtClean="0"/>
            <a:t>Государственные и муниципальные служащие</a:t>
          </a:r>
          <a:endParaRPr lang="ru-RU" dirty="0"/>
        </a:p>
      </dgm:t>
    </dgm:pt>
    <dgm:pt modelId="{B1B7E16C-8B5C-4C01-9FBE-CA307ED7964C}" type="parTrans" cxnId="{D2EC102E-06B1-4E95-B779-61553E2E024A}">
      <dgm:prSet/>
      <dgm:spPr/>
      <dgm:t>
        <a:bodyPr/>
        <a:lstStyle/>
        <a:p>
          <a:endParaRPr lang="ru-RU"/>
        </a:p>
      </dgm:t>
    </dgm:pt>
    <dgm:pt modelId="{7CC51946-07A3-45B0-A19F-3EC9A836357E}" type="sibTrans" cxnId="{D2EC102E-06B1-4E95-B779-61553E2E024A}">
      <dgm:prSet/>
      <dgm:spPr/>
      <dgm:t>
        <a:bodyPr/>
        <a:lstStyle/>
        <a:p>
          <a:endParaRPr lang="ru-RU"/>
        </a:p>
      </dgm:t>
    </dgm:pt>
    <dgm:pt modelId="{04FEAD1A-4C22-4596-8F05-52091A098FDF}">
      <dgm:prSet phldrT="[Текст]"/>
      <dgm:spPr/>
      <dgm:t>
        <a:bodyPr/>
        <a:lstStyle/>
        <a:p>
          <a:r>
            <a:rPr lang="ru-RU" dirty="0" smtClean="0"/>
            <a:t>Должности, обеспечивающие функционирование государственных и муниципальных </a:t>
          </a:r>
          <a:r>
            <a:rPr lang="ru-RU" dirty="0" smtClean="0"/>
            <a:t>органов. Будучи кандидатами, должны уходить в отпуск.</a:t>
          </a:r>
          <a:endParaRPr lang="ru-RU" dirty="0"/>
        </a:p>
      </dgm:t>
    </dgm:pt>
    <dgm:pt modelId="{A417F3B0-A433-4AEA-8BDC-17AA46D217D4}" type="parTrans" cxnId="{976F4F96-D651-4AE2-A264-044645AD60B1}">
      <dgm:prSet/>
      <dgm:spPr/>
      <dgm:t>
        <a:bodyPr/>
        <a:lstStyle/>
        <a:p>
          <a:endParaRPr lang="ru-RU"/>
        </a:p>
      </dgm:t>
    </dgm:pt>
    <dgm:pt modelId="{89901ED6-CB22-45D9-B710-387324885784}" type="sibTrans" cxnId="{976F4F96-D651-4AE2-A264-044645AD60B1}">
      <dgm:prSet/>
      <dgm:spPr/>
      <dgm:t>
        <a:bodyPr/>
        <a:lstStyle/>
        <a:p>
          <a:endParaRPr lang="ru-RU"/>
        </a:p>
      </dgm:t>
    </dgm:pt>
    <dgm:pt modelId="{1AFC9964-1913-4B98-9A5F-0348E1838C1C}" type="pres">
      <dgm:prSet presAssocID="{0D3810DD-F4AF-42BC-B20A-A2E9109FB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9F19BD-7E2F-4C46-AEA1-23C746CDDED8}" type="pres">
      <dgm:prSet presAssocID="{48987CCC-B817-4294-B659-F1FCCFA122F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70630-8FE2-4C38-9CA3-81CD698291DB}" type="pres">
      <dgm:prSet presAssocID="{48987CCC-B817-4294-B659-F1FCCFA122F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3ECF4-7071-4CDF-AB41-7A96C5DABECE}" type="pres">
      <dgm:prSet presAssocID="{39993431-364E-46DA-9745-6733D055A86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8EDD8-E3CC-404E-B5BC-874F3EE8026D}" type="pres">
      <dgm:prSet presAssocID="{39993431-364E-46DA-9745-6733D055A86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933C1-95AB-4C1D-A5B0-F041F6ECC35D}" srcId="{48987CCC-B817-4294-B659-F1FCCFA122FB}" destId="{EF56A9BB-7CB1-4D94-A045-C9A76C6415F3}" srcOrd="0" destOrd="0" parTransId="{0902CC82-148E-47D4-9631-3DC277506AD6}" sibTransId="{E483BAEE-1FA5-43CA-9743-B4BFAEB1713E}"/>
    <dgm:cxn modelId="{D2EC102E-06B1-4E95-B779-61553E2E024A}" srcId="{0D3810DD-F4AF-42BC-B20A-A2E9109FBABC}" destId="{39993431-364E-46DA-9745-6733D055A867}" srcOrd="1" destOrd="0" parTransId="{B1B7E16C-8B5C-4C01-9FBE-CA307ED7964C}" sibTransId="{7CC51946-07A3-45B0-A19F-3EC9A836357E}"/>
    <dgm:cxn modelId="{BB219614-05AB-49B7-A442-5E33AA778866}" type="presOf" srcId="{39993431-364E-46DA-9745-6733D055A867}" destId="{E1B3ECF4-7071-4CDF-AB41-7A96C5DABECE}" srcOrd="0" destOrd="0" presId="urn:microsoft.com/office/officeart/2005/8/layout/vList2"/>
    <dgm:cxn modelId="{976F4F96-D651-4AE2-A264-044645AD60B1}" srcId="{39993431-364E-46DA-9745-6733D055A867}" destId="{04FEAD1A-4C22-4596-8F05-52091A098FDF}" srcOrd="0" destOrd="0" parTransId="{A417F3B0-A433-4AEA-8BDC-17AA46D217D4}" sibTransId="{89901ED6-CB22-45D9-B710-387324885784}"/>
    <dgm:cxn modelId="{034911DB-6205-40EA-88AA-2162D3620834}" type="presOf" srcId="{48987CCC-B817-4294-B659-F1FCCFA122FB}" destId="{9D9F19BD-7E2F-4C46-AEA1-23C746CDDED8}" srcOrd="0" destOrd="0" presId="urn:microsoft.com/office/officeart/2005/8/layout/vList2"/>
    <dgm:cxn modelId="{B4CDA60D-380A-4253-BCB8-EA9A32FEB22E}" type="presOf" srcId="{EF56A9BB-7CB1-4D94-A045-C9A76C6415F3}" destId="{19170630-8FE2-4C38-9CA3-81CD698291DB}" srcOrd="0" destOrd="0" presId="urn:microsoft.com/office/officeart/2005/8/layout/vList2"/>
    <dgm:cxn modelId="{8E71699E-9344-44A4-953D-51908C3B955E}" type="presOf" srcId="{04FEAD1A-4C22-4596-8F05-52091A098FDF}" destId="{6198EDD8-E3CC-404E-B5BC-874F3EE8026D}" srcOrd="0" destOrd="0" presId="urn:microsoft.com/office/officeart/2005/8/layout/vList2"/>
    <dgm:cxn modelId="{4C1E7DE9-52E7-4DEF-A7D5-FB2FC5C89E05}" srcId="{0D3810DD-F4AF-42BC-B20A-A2E9109FBABC}" destId="{48987CCC-B817-4294-B659-F1FCCFA122FB}" srcOrd="0" destOrd="0" parTransId="{8B676873-AB72-4F88-9AE3-00ADF57D14A0}" sibTransId="{418DB817-7004-46E3-9273-37CDE69C6423}"/>
    <dgm:cxn modelId="{EEE48B1E-96B9-42D6-8665-358D2EB5CD77}" type="presOf" srcId="{0D3810DD-F4AF-42BC-B20A-A2E9109FBABC}" destId="{1AFC9964-1913-4B98-9A5F-0348E1838C1C}" srcOrd="0" destOrd="0" presId="urn:microsoft.com/office/officeart/2005/8/layout/vList2"/>
    <dgm:cxn modelId="{2B9CD4A9-58B7-4615-BE3B-7A765ACDE648}" type="presParOf" srcId="{1AFC9964-1913-4B98-9A5F-0348E1838C1C}" destId="{9D9F19BD-7E2F-4C46-AEA1-23C746CDDED8}" srcOrd="0" destOrd="0" presId="urn:microsoft.com/office/officeart/2005/8/layout/vList2"/>
    <dgm:cxn modelId="{FE5D743C-3AD5-4CB6-8C7F-FCB652A4EAA6}" type="presParOf" srcId="{1AFC9964-1913-4B98-9A5F-0348E1838C1C}" destId="{19170630-8FE2-4C38-9CA3-81CD698291DB}" srcOrd="1" destOrd="0" presId="urn:microsoft.com/office/officeart/2005/8/layout/vList2"/>
    <dgm:cxn modelId="{5D53EB37-ECFD-44C4-B1E6-11A194556B85}" type="presParOf" srcId="{1AFC9964-1913-4B98-9A5F-0348E1838C1C}" destId="{E1B3ECF4-7071-4CDF-AB41-7A96C5DABECE}" srcOrd="2" destOrd="0" presId="urn:microsoft.com/office/officeart/2005/8/layout/vList2"/>
    <dgm:cxn modelId="{28941C73-1F5B-408B-B22E-CEE96A1D0807}" type="presParOf" srcId="{1AFC9964-1913-4B98-9A5F-0348E1838C1C}" destId="{6198EDD8-E3CC-404E-B5BC-874F3EE8026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CD20D-9491-444C-AF92-5E72140039AF}">
      <dsp:nvSpPr>
        <dsp:cNvPr id="0" name=""/>
        <dsp:cNvSpPr/>
      </dsp:nvSpPr>
      <dsp:spPr>
        <a:xfrm>
          <a:off x="0" y="3908905"/>
          <a:ext cx="6096000" cy="513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Финансовая отчетность</a:t>
          </a:r>
          <a:endParaRPr lang="ru-RU" sz="1800" kern="1200" dirty="0"/>
        </a:p>
      </dsp:txBody>
      <dsp:txXfrm>
        <a:off x="0" y="3908905"/>
        <a:ext cx="6096000" cy="513041"/>
      </dsp:txXfrm>
    </dsp:sp>
    <dsp:sp modelId="{6DB10955-556C-4136-95E8-A4308FCA67F3}">
      <dsp:nvSpPr>
        <dsp:cNvPr id="0" name=""/>
        <dsp:cNvSpPr/>
      </dsp:nvSpPr>
      <dsp:spPr>
        <a:xfrm rot="10800000">
          <a:off x="0" y="3127542"/>
          <a:ext cx="6096000" cy="789058"/>
        </a:xfrm>
        <a:prstGeom prst="upArrowCallout">
          <a:avLst/>
        </a:prstGeom>
        <a:solidFill>
          <a:schemeClr val="accent4">
            <a:hueOff val="-837005"/>
            <a:satOff val="-3808"/>
            <a:lumOff val="5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Голосование и подсчет голосов</a:t>
          </a:r>
          <a:endParaRPr lang="ru-RU" sz="1800" kern="1200" dirty="0"/>
        </a:p>
      </dsp:txBody>
      <dsp:txXfrm rot="10800000">
        <a:off x="0" y="3127542"/>
        <a:ext cx="6096000" cy="512706"/>
      </dsp:txXfrm>
    </dsp:sp>
    <dsp:sp modelId="{63461F43-B206-4F4A-A538-BC601DF50959}">
      <dsp:nvSpPr>
        <dsp:cNvPr id="0" name=""/>
        <dsp:cNvSpPr/>
      </dsp:nvSpPr>
      <dsp:spPr>
        <a:xfrm rot="10800000">
          <a:off x="0" y="2346180"/>
          <a:ext cx="6096000" cy="789058"/>
        </a:xfrm>
        <a:prstGeom prst="upArrowCallout">
          <a:avLst/>
        </a:prstGeom>
        <a:solidFill>
          <a:schemeClr val="accent4">
            <a:hueOff val="-1674011"/>
            <a:satOff val="-7615"/>
            <a:lumOff val="103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Агитация</a:t>
          </a:r>
          <a:endParaRPr lang="ru-RU" sz="1800" kern="1200" dirty="0"/>
        </a:p>
      </dsp:txBody>
      <dsp:txXfrm rot="10800000">
        <a:off x="0" y="2346180"/>
        <a:ext cx="6096000" cy="512706"/>
      </dsp:txXfrm>
    </dsp:sp>
    <dsp:sp modelId="{723E4AF9-6DE6-44CC-8C74-5D0711964CCB}">
      <dsp:nvSpPr>
        <dsp:cNvPr id="0" name=""/>
        <dsp:cNvSpPr/>
      </dsp:nvSpPr>
      <dsp:spPr>
        <a:xfrm rot="10800000">
          <a:off x="0" y="1564817"/>
          <a:ext cx="6096000" cy="789058"/>
        </a:xfrm>
        <a:prstGeom prst="upArrowCallout">
          <a:avLst/>
        </a:prstGeom>
        <a:solidFill>
          <a:schemeClr val="accent4">
            <a:hueOff val="-2511017"/>
            <a:satOff val="-11423"/>
            <a:lumOff val="155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Выдвижение и регистрация кандидатов</a:t>
          </a:r>
          <a:endParaRPr lang="ru-RU" sz="1800" kern="1200" dirty="0"/>
        </a:p>
      </dsp:txBody>
      <dsp:txXfrm rot="10800000">
        <a:off x="0" y="1564817"/>
        <a:ext cx="6096000" cy="512706"/>
      </dsp:txXfrm>
    </dsp:sp>
    <dsp:sp modelId="{DDBA7343-D701-4889-ABBD-4F77EF845DA9}">
      <dsp:nvSpPr>
        <dsp:cNvPr id="0" name=""/>
        <dsp:cNvSpPr/>
      </dsp:nvSpPr>
      <dsp:spPr>
        <a:xfrm rot="10800000">
          <a:off x="0" y="783455"/>
          <a:ext cx="6096000" cy="789058"/>
        </a:xfrm>
        <a:prstGeom prst="upArrowCallout">
          <a:avLst/>
        </a:prstGeom>
        <a:solidFill>
          <a:schemeClr val="accent4">
            <a:hueOff val="-3348022"/>
            <a:satOff val="-15230"/>
            <a:lumOff val="207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Назначение выборов</a:t>
          </a:r>
          <a:endParaRPr lang="ru-RU" sz="1800" kern="1200" dirty="0"/>
        </a:p>
      </dsp:txBody>
      <dsp:txXfrm rot="10800000">
        <a:off x="0" y="783455"/>
        <a:ext cx="6096000" cy="512706"/>
      </dsp:txXfrm>
    </dsp:sp>
    <dsp:sp modelId="{DDD989EB-C3BD-45CD-A10B-974106F2D018}">
      <dsp:nvSpPr>
        <dsp:cNvPr id="0" name=""/>
        <dsp:cNvSpPr/>
      </dsp:nvSpPr>
      <dsp:spPr>
        <a:xfrm rot="10800000">
          <a:off x="0" y="2092"/>
          <a:ext cx="6096000" cy="789058"/>
        </a:xfrm>
        <a:prstGeom prst="upArrowCallou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Образование избирательных округов и/или территорий для территориальных групп</a:t>
          </a:r>
        </a:p>
      </dsp:txBody>
      <dsp:txXfrm rot="10800000">
        <a:off x="0" y="2092"/>
        <a:ext cx="6096000" cy="512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F19BD-7E2F-4C46-AEA1-23C746CDDED8}">
      <dsp:nvSpPr>
        <dsp:cNvPr id="0" name=""/>
        <dsp:cNvSpPr/>
      </dsp:nvSpPr>
      <dsp:spPr>
        <a:xfrm>
          <a:off x="0" y="160691"/>
          <a:ext cx="7315199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Лица, замещающие государственные и выборные муниципальные должности</a:t>
          </a:r>
          <a:endParaRPr lang="ru-RU" sz="2300" kern="1200" dirty="0"/>
        </a:p>
      </dsp:txBody>
      <dsp:txXfrm>
        <a:off x="43350" y="204041"/>
        <a:ext cx="7228499" cy="801330"/>
      </dsp:txXfrm>
    </dsp:sp>
    <dsp:sp modelId="{19170630-8FE2-4C38-9CA3-81CD698291DB}">
      <dsp:nvSpPr>
        <dsp:cNvPr id="0" name=""/>
        <dsp:cNvSpPr/>
      </dsp:nvSpPr>
      <dsp:spPr>
        <a:xfrm>
          <a:off x="0" y="1048721"/>
          <a:ext cx="7315199" cy="53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/>
            <a:t>Должности, устанавливаемые Конституциями, уставами и </a:t>
          </a:r>
          <a:r>
            <a:rPr lang="ru-RU" sz="1800" kern="1200" dirty="0" smtClean="0"/>
            <a:t>законами. Будучи кандидатами, не должны уходить в отпуск. </a:t>
          </a:r>
          <a:endParaRPr lang="ru-RU" sz="1800" kern="1200" dirty="0"/>
        </a:p>
      </dsp:txBody>
      <dsp:txXfrm>
        <a:off x="0" y="1048721"/>
        <a:ext cx="7315199" cy="535612"/>
      </dsp:txXfrm>
    </dsp:sp>
    <dsp:sp modelId="{E1B3ECF4-7071-4CDF-AB41-7A96C5DABECE}">
      <dsp:nvSpPr>
        <dsp:cNvPr id="0" name=""/>
        <dsp:cNvSpPr/>
      </dsp:nvSpPr>
      <dsp:spPr>
        <a:xfrm>
          <a:off x="0" y="1584334"/>
          <a:ext cx="7315199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Государственные и муниципальные служащие</a:t>
          </a:r>
          <a:endParaRPr lang="ru-RU" sz="2300" kern="1200" dirty="0"/>
        </a:p>
      </dsp:txBody>
      <dsp:txXfrm>
        <a:off x="43350" y="1627684"/>
        <a:ext cx="7228499" cy="801330"/>
      </dsp:txXfrm>
    </dsp:sp>
    <dsp:sp modelId="{6198EDD8-E3CC-404E-B5BC-874F3EE8026D}">
      <dsp:nvSpPr>
        <dsp:cNvPr id="0" name=""/>
        <dsp:cNvSpPr/>
      </dsp:nvSpPr>
      <dsp:spPr>
        <a:xfrm>
          <a:off x="0" y="2472364"/>
          <a:ext cx="7315199" cy="785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258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/>
            <a:t>Должности, обеспечивающие функционирование государственных и муниципальных </a:t>
          </a:r>
          <a:r>
            <a:rPr lang="ru-RU" sz="1800" kern="1200" dirty="0" smtClean="0"/>
            <a:t>органов. Будучи кандидатами, должны уходить в отпуск.</a:t>
          </a:r>
          <a:endParaRPr lang="ru-RU" sz="1800" kern="1200" dirty="0"/>
        </a:p>
      </dsp:txBody>
      <dsp:txXfrm>
        <a:off x="0" y="2472364"/>
        <a:ext cx="7315199" cy="785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F8B9C233-7909-4D56-B487-589BF5E9F9C2}" type="datetimeFigureOut">
              <a:rPr lang="ru-RU" smtClean="0"/>
              <a:t>29.08.2012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8730D1D-71AC-40C1-BFD9-F696DF5781C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196752"/>
            <a:ext cx="7315200" cy="3914897"/>
          </a:xfrm>
        </p:spPr>
        <p:txBody>
          <a:bodyPr>
            <a:normAutofit/>
          </a:bodyPr>
          <a:lstStyle/>
          <a:p>
            <a:r>
              <a:rPr lang="ru-RU" dirty="0" smtClean="0"/>
              <a:t>Административные избирательные технологии на стадии агитации</a:t>
            </a:r>
            <a:br>
              <a:rPr lang="ru-RU" dirty="0" smtClean="0"/>
            </a:br>
            <a:r>
              <a:rPr lang="ru-RU" dirty="0" smtClean="0">
                <a:latin typeface="Bookman Old Style" pitchFamily="18" charset="0"/>
              </a:rPr>
              <a:t>Россия. Год 2012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Опорные слайды для семинара</a:t>
            </a:r>
          </a:p>
          <a:p>
            <a:pPr algn="r"/>
            <a:r>
              <a:rPr lang="ru-RU" sz="1600" i="1" dirty="0" err="1" smtClean="0"/>
              <a:t>А.</a:t>
            </a:r>
            <a:r>
              <a:rPr lang="ru-RU" sz="1600" i="1" dirty="0" err="1" smtClean="0">
                <a:sym typeface="Symbol"/>
              </a:rPr>
              <a:t>.Бузин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1899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/>
          <a:lstStyle/>
          <a:p>
            <a:r>
              <a:rPr lang="ru-RU" dirty="0" smtClean="0"/>
              <a:t>Формы агитации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56792"/>
            <a:ext cx="7315200" cy="4752568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В СМИ</a:t>
            </a:r>
            <a:r>
              <a:rPr lang="en-US" dirty="0" smtClean="0"/>
              <a:t> (</a:t>
            </a:r>
            <a:r>
              <a:rPr lang="ru-RU" dirty="0" smtClean="0"/>
              <a:t>печатные, телевидение, радио, Инет</a:t>
            </a:r>
            <a:r>
              <a:rPr lang="en-US" dirty="0" smtClean="0"/>
              <a:t>)</a:t>
            </a:r>
            <a:r>
              <a:rPr lang="ru-RU" dirty="0"/>
              <a:t> </a:t>
            </a:r>
            <a:r>
              <a:rPr lang="ru-RU" dirty="0" smtClean="0"/>
              <a:t>(ст.50-52)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Посредством публичных мероприятий (ст. 53)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Посредством выпуска </a:t>
            </a:r>
            <a:r>
              <a:rPr lang="ru-RU" dirty="0"/>
              <a:t>и распространения печатных, аудиовизуальных и иных агитационных </a:t>
            </a:r>
            <a:r>
              <a:rPr lang="ru-RU" dirty="0" smtClean="0"/>
              <a:t>материалов (ст.54)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Другие формы: «</a:t>
            </a:r>
            <a:r>
              <a:rPr lang="ru-RU" sz="1800" i="1" dirty="0"/>
              <a:t>Кандидат, избирательное объединение, инициативная группа по проведению референдума самостоятельно определяют содержание, формы и методы своей агитации, самостоятельно проводят ее, а также вправе в установленном законодательством порядке привлекать для ее проведения иных </a:t>
            </a:r>
            <a:r>
              <a:rPr lang="ru-RU" sz="1800" i="1" dirty="0" smtClean="0"/>
              <a:t>лиц</a:t>
            </a:r>
            <a:r>
              <a:rPr lang="ru-RU" dirty="0" smtClean="0"/>
              <a:t>» (ФЗГ, п.4 ст.48) (</a:t>
            </a:r>
            <a:r>
              <a:rPr lang="ru-RU" dirty="0" err="1" smtClean="0"/>
              <a:t>обзвон</a:t>
            </a:r>
            <a:r>
              <a:rPr lang="ru-RU" dirty="0" smtClean="0"/>
              <a:t>, ОДД, автопробеги, аэростаты и др.)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738664" cy="45243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Закон выделяет 4 формы агитации, каждой из которых посвящена отдельная статья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>
            <a:normAutofit/>
          </a:bodyPr>
          <a:lstStyle/>
          <a:p>
            <a:r>
              <a:rPr lang="ru-RU" dirty="0" smtClean="0"/>
              <a:t>СМИ. Общие условия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56793"/>
            <a:ext cx="7315200" cy="47525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СМИ подразделяются на государственные (+муниципальные) и негосударственные (частные, партийные).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Государственные и муниципальные СМИ </a:t>
            </a:r>
            <a:r>
              <a:rPr lang="ru-RU" dirty="0" smtClean="0"/>
              <a:t>(за определенными исключениями) ОБЯЗАНЫ предоставлять </a:t>
            </a:r>
            <a:r>
              <a:rPr lang="ru-RU" dirty="0" err="1" smtClean="0"/>
              <a:t>медиапространство</a:t>
            </a:r>
            <a:r>
              <a:rPr lang="ru-RU" dirty="0" smtClean="0"/>
              <a:t> (печатную площадь и эфирное время) для агитации, как на бесплатной, так и на платной основе. Список государственных и муниципальных СМИ </a:t>
            </a:r>
            <a:r>
              <a:rPr lang="ru-RU" dirty="0" smtClean="0">
                <a:solidFill>
                  <a:srgbClr val="FF0000"/>
                </a:solidFill>
              </a:rPr>
              <a:t>публикуется</a:t>
            </a:r>
            <a:r>
              <a:rPr lang="ru-RU" dirty="0" smtClean="0"/>
              <a:t> избиркомом.</a:t>
            </a:r>
          </a:p>
          <a:p>
            <a:r>
              <a:rPr lang="ru-RU" dirty="0" smtClean="0"/>
              <a:t>Негосударственные СМИ имеют право участвовать в агитации: партийные СМИ всегда, другие – если зарегистрированы не позднее, чем за год до назначения выборов.  Для участия в агитации они обязаны опубликовать </a:t>
            </a:r>
            <a:r>
              <a:rPr lang="ru-RU" dirty="0" smtClean="0">
                <a:solidFill>
                  <a:srgbClr val="FF0000"/>
                </a:solidFill>
              </a:rPr>
              <a:t>расценки на размещение агитационных материалов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Медиапространство</a:t>
            </a:r>
            <a:r>
              <a:rPr lang="ru-RU" dirty="0" smtClean="0"/>
              <a:t>, выделяемое государственными  СМИ распределяется </a:t>
            </a:r>
            <a:r>
              <a:rPr lang="ru-RU" dirty="0" smtClean="0">
                <a:solidFill>
                  <a:srgbClr val="FF0000"/>
                </a:solidFill>
              </a:rPr>
              <a:t>жеребьевкой</a:t>
            </a:r>
          </a:p>
          <a:p>
            <a:r>
              <a:rPr lang="ru-RU" dirty="0" smtClean="0"/>
              <a:t>Частные СМИ обязаны соблюдать </a:t>
            </a:r>
            <a:r>
              <a:rPr lang="ru-RU" dirty="0" smtClean="0">
                <a:solidFill>
                  <a:srgbClr val="FF0000"/>
                </a:solidFill>
              </a:rPr>
              <a:t>равные условия </a:t>
            </a:r>
            <a:r>
              <a:rPr lang="ru-RU" dirty="0" smtClean="0"/>
              <a:t>для кандидатов и избирательных объединений. Партийные и учрежденные кандидатом СМИ не обязаны соблюдать равные условия.</a:t>
            </a:r>
          </a:p>
          <a:p>
            <a:r>
              <a:rPr lang="ru-RU" dirty="0" smtClean="0"/>
              <a:t>Обязательность </a:t>
            </a:r>
            <a:r>
              <a:rPr lang="ru-RU" dirty="0" smtClean="0">
                <a:solidFill>
                  <a:srgbClr val="FF0000"/>
                </a:solidFill>
              </a:rPr>
              <a:t>договоров</a:t>
            </a:r>
            <a:r>
              <a:rPr lang="ru-RU" dirty="0" smtClean="0"/>
              <a:t> на размещение агитматериалов</a:t>
            </a:r>
          </a:p>
          <a:p>
            <a:r>
              <a:rPr lang="ru-RU" dirty="0" smtClean="0"/>
              <a:t>При размещении </a:t>
            </a:r>
            <a:r>
              <a:rPr lang="ru-RU" dirty="0" err="1" smtClean="0"/>
              <a:t>агитматериала</a:t>
            </a:r>
            <a:r>
              <a:rPr lang="ru-RU" dirty="0" smtClean="0"/>
              <a:t> обязательно указывать </a:t>
            </a:r>
            <a:r>
              <a:rPr lang="ru-RU" dirty="0" smtClean="0">
                <a:solidFill>
                  <a:srgbClr val="FF0000"/>
                </a:solidFill>
              </a:rPr>
              <a:t>информация о его оплате из избирательного фонда </a:t>
            </a:r>
            <a:r>
              <a:rPr lang="ru-RU" dirty="0" smtClean="0"/>
              <a:t>или о бесплатном размещении. Для эфирных передач это требование – формально.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СМИ: трудности и 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/>
              <a:t>Не надо рассчитывать на бесплатное </a:t>
            </a:r>
            <a:r>
              <a:rPr lang="ru-RU" dirty="0" err="1" smtClean="0"/>
              <a:t>медиапространство</a:t>
            </a:r>
            <a:r>
              <a:rPr lang="ru-RU" dirty="0" smtClean="0"/>
              <a:t>: оно бывает мизерным. Тем не менее, его надо максимально использовать.</a:t>
            </a:r>
          </a:p>
          <a:p>
            <a:r>
              <a:rPr lang="ru-RU" dirty="0" smtClean="0"/>
              <a:t>Платное </a:t>
            </a:r>
            <a:r>
              <a:rPr lang="ru-RU" dirty="0" err="1" smtClean="0"/>
              <a:t>медиапространство</a:t>
            </a:r>
            <a:r>
              <a:rPr lang="ru-RU" dirty="0" smtClean="0"/>
              <a:t> бывает очень дорогим. Но даже, если у вас много денег, вам могут отказать, ссылаясь на отсутствие «технических» возможностей. Иногда наблюдаются массовые отказы частных СМИ от участия в агитации.</a:t>
            </a:r>
          </a:p>
          <a:p>
            <a:r>
              <a:rPr lang="ru-RU" dirty="0" smtClean="0"/>
              <a:t>Печатные СМИ фактически надо использовать как листовки – распространять на улицах и по почтовым ящикам</a:t>
            </a:r>
            <a:endParaRPr lang="ru-RU" dirty="0"/>
          </a:p>
          <a:p>
            <a:r>
              <a:rPr lang="ru-RU" dirty="0" smtClean="0"/>
              <a:t>Ведите мониторинг агитационных материалов соперников</a:t>
            </a:r>
            <a:endParaRPr lang="ru-RU" dirty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15200" cy="1154097"/>
          </a:xfrm>
        </p:spPr>
        <p:txBody>
          <a:bodyPr/>
          <a:lstStyle/>
          <a:p>
            <a:r>
              <a:rPr lang="ru-RU" dirty="0" smtClean="0"/>
              <a:t>Публичные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340769"/>
            <a:ext cx="7315200" cy="4968592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Попадают под регулирование ФЗ «</a:t>
            </a:r>
            <a:r>
              <a:rPr lang="ru-RU" sz="2800" dirty="0"/>
              <a:t>О собраниях, митингах, демонстрациях, шествиях и пикетированиях</a:t>
            </a:r>
            <a:r>
              <a:rPr lang="ru-RU" sz="2800" dirty="0" smtClean="0"/>
              <a:t>». </a:t>
            </a:r>
          </a:p>
          <a:p>
            <a:r>
              <a:rPr lang="ru-RU" sz="2800" dirty="0" smtClean="0"/>
              <a:t>Встречи с избирателями (собрания – не требуют уведомления)</a:t>
            </a:r>
          </a:p>
          <a:p>
            <a:pPr lvl="1"/>
            <a:r>
              <a:rPr lang="ru-RU" sz="2400" dirty="0" smtClean="0"/>
              <a:t>Встречи в помещениях. Они строго регламентированы законом (ФЗГ, ст. 53). Избиркомы организуют и следят за такими встречами</a:t>
            </a:r>
          </a:p>
          <a:p>
            <a:pPr lvl="1"/>
            <a:r>
              <a:rPr lang="ru-RU" sz="2400" dirty="0" smtClean="0"/>
              <a:t>Встречи вне помещений законом не регламентированы. Неадминистративным кандидатам рекомендуется использовать именно такие встречи. </a:t>
            </a:r>
          </a:p>
          <a:p>
            <a:r>
              <a:rPr lang="ru-RU" sz="2800" dirty="0" smtClean="0"/>
              <a:t>Пикеты</a:t>
            </a:r>
          </a:p>
          <a:p>
            <a:pPr lvl="1"/>
            <a:r>
              <a:rPr lang="ru-RU" sz="2400" dirty="0" smtClean="0"/>
              <a:t>Одиночные (не требуют разрешения)</a:t>
            </a:r>
          </a:p>
          <a:p>
            <a:pPr lvl="1"/>
            <a:r>
              <a:rPr lang="ru-RU" sz="2400" dirty="0" smtClean="0"/>
              <a:t>При участии в пикетах более одного человека требуется разрешение</a:t>
            </a:r>
          </a:p>
          <a:p>
            <a:pPr marL="320040" lvl="1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6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LECT\111204\Факты\Агитматериалы\Владимир\SR33_19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56" y="4005064"/>
            <a:ext cx="3792782" cy="2780928"/>
          </a:xfrm>
          <a:prstGeom prst="rect">
            <a:avLst/>
          </a:prstGeom>
          <a:noFill/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3"/>
            <a:ext cx="7632848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Публичные мероприятия: трудности и 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13600"/>
            <a:ext cx="4896544" cy="569977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«Административные» кандидаты любят встречаться с избирателями на «производственных» мероприятиях: рабочих встречах, торжественных собраниях (ветеранов, учителей, врачей и т.д.), «праздниках города», открытиях новых магазинов (спортплощадок, фонтанов и т.д.), родительских собраниях и собраниях трудовых коллективов. Следует по возможности посещать и снимать на камеру такие мероприятия. Агитация на таких мероприятиях запрещена (ФЗГ, ст.40, п.5, подпункт ж)</a:t>
            </a:r>
          </a:p>
          <a:p>
            <a:r>
              <a:rPr lang="ru-RU" dirty="0" smtClean="0"/>
              <a:t>На встречах с избирателями вы можете встретиться с провокаторами</a:t>
            </a:r>
          </a:p>
          <a:p>
            <a:r>
              <a:rPr lang="ru-RU" dirty="0" smtClean="0"/>
              <a:t>Пикеты довольно часто подвергаются нападениям </a:t>
            </a:r>
            <a:endParaRPr lang="ru-RU" dirty="0"/>
          </a:p>
        </p:txBody>
      </p:sp>
      <p:pic>
        <p:nvPicPr>
          <p:cNvPr id="1027" name="Picture 3" descr="D:\ELECT\ФОТО-Выборы\Путин\Выступление в Лужника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821574" cy="26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/>
          <a:lstStyle/>
          <a:p>
            <a:r>
              <a:rPr lang="ru-RU" dirty="0" smtClean="0"/>
              <a:t>Шествия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0"/>
            <a:ext cx="10333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8" y="5589240"/>
            <a:ext cx="334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Выборы в Мордовии 2009. Начало несанкционированного шествия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540568" y="621893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Конец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несанкционированного шествия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Листовки, баннеры и </a:t>
            </a:r>
            <a:br>
              <a:rPr lang="ru-RU" dirty="0" smtClean="0"/>
            </a:br>
            <a:r>
              <a:rPr lang="ru-RU" dirty="0" smtClean="0"/>
              <a:t>прочее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4680520" cy="475252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Экземпляры печатных материалов сдаются в регистрирующую комиссию вместе </a:t>
            </a:r>
            <a:r>
              <a:rPr lang="ru-RU" dirty="0" smtClean="0">
                <a:solidFill>
                  <a:srgbClr val="FF0000"/>
                </a:solidFill>
              </a:rPr>
              <a:t>со сведениями о заказчике и изготовителе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На печатных материалах должны присутствовать указанные в законе </a:t>
            </a:r>
            <a:r>
              <a:rPr lang="ru-RU" dirty="0" smtClean="0">
                <a:solidFill>
                  <a:srgbClr val="FF0000"/>
                </a:solidFill>
              </a:rPr>
              <a:t>реквизиты</a:t>
            </a:r>
          </a:p>
          <a:p>
            <a:r>
              <a:rPr lang="ru-RU" dirty="0" smtClean="0"/>
              <a:t>Закон обязывает выделять </a:t>
            </a:r>
            <a:r>
              <a:rPr lang="ru-RU" dirty="0" smtClean="0">
                <a:solidFill>
                  <a:srgbClr val="FF0000"/>
                </a:solidFill>
              </a:rPr>
              <a:t>специальные места </a:t>
            </a:r>
            <a:r>
              <a:rPr lang="ru-RU" dirty="0" smtClean="0"/>
              <a:t>для размещения листовок и плакатов, но на практике ими пользуются </a:t>
            </a:r>
            <a:r>
              <a:rPr lang="ru-RU" dirty="0" smtClean="0"/>
              <a:t>мало. </a:t>
            </a:r>
            <a:endParaRPr lang="ru-RU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50" y="0"/>
            <a:ext cx="3121165" cy="234087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50" y="2317387"/>
            <a:ext cx="3121165" cy="234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49" y="4625752"/>
            <a:ext cx="312116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ELECT\ФОТО-Выборы\Москва2009\03-10-2009_11-10-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51" y="3501008"/>
            <a:ext cx="3810001" cy="28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315200" cy="691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Листовки, плакаты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268760"/>
            <a:ext cx="3481439" cy="5068032"/>
          </a:xfrm>
        </p:spPr>
        <p:txBody>
          <a:bodyPr/>
          <a:lstStyle/>
          <a:p>
            <a:r>
              <a:rPr lang="ru-RU" dirty="0" smtClean="0"/>
              <a:t>На практике листовки и плакаты обычно клеят на поверхностях, принадлежащих муниципалитетам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Сотрудники ЖКХ зачищают несанкционированные листовки, одновременно расклеивая листовки административных кандидатов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39" y="1310423"/>
            <a:ext cx="2808312" cy="205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2161381" cy="28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ELECT\ФОТО-Выборы\Мунвыборы2008\13.03.2008 23-44-14_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91" y="800103"/>
            <a:ext cx="1924347" cy="25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1"/>
            <a:ext cx="4825299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Листовки и плакаты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64704"/>
            <a:ext cx="5112568" cy="21602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«Административные» кандидаты предпочитают размещать плакаты в защищенных местах.</a:t>
            </a:r>
          </a:p>
          <a:p>
            <a:r>
              <a:rPr lang="ru-RU" dirty="0" smtClean="0"/>
              <a:t>Закон требует, чтобы собственники государственного и муниципального имущества предоставляли кандидатам </a:t>
            </a:r>
            <a:r>
              <a:rPr lang="ru-RU" dirty="0" smtClean="0">
                <a:solidFill>
                  <a:srgbClr val="FF0000"/>
                </a:solidFill>
              </a:rPr>
              <a:t>равные условия размещения</a:t>
            </a:r>
            <a:r>
              <a:rPr lang="ru-RU" dirty="0" smtClean="0"/>
              <a:t> агитматериалов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 descr="D:\ELECT\PAPERS\Книга06 АИТ Московская практика\Фото к книге\Фото 1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91" y="260648"/>
            <a:ext cx="3411047" cy="26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ELECT\PAPERS\Книга06 АИТ Московская практика\Фото к книге\Фото 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" y="3037294"/>
            <a:ext cx="2882460" cy="3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ELECT\PAPERS\Книга06 АИТ Московская практика\Фото к книге\Фото 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44" y="3037294"/>
            <a:ext cx="2985021" cy="38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ELECT\PAPERS\Книга06 АИТ Московская практика\Фото к книге\Фото 09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65" y="3037295"/>
            <a:ext cx="3303617" cy="38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4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6180" y="68870"/>
            <a:ext cx="7315200" cy="1154097"/>
          </a:xfrm>
        </p:spPr>
        <p:txBody>
          <a:bodyPr/>
          <a:lstStyle/>
          <a:p>
            <a:r>
              <a:rPr lang="ru-RU" dirty="0" smtClean="0"/>
              <a:t>Баннеры и растяжки</a:t>
            </a:r>
            <a:endParaRPr lang="ru-RU" dirty="0"/>
          </a:p>
        </p:txBody>
      </p:sp>
      <p:pic>
        <p:nvPicPr>
          <p:cNvPr id="2050" name="Picture 2" descr="D:\ELECT\PAPERS\Книга06 АИТ Московская практика\Фото к книге\Фото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5" y="2632307"/>
            <a:ext cx="4164740" cy="31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24744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Основная проблема:  владельцы рекламных поверхностей обычно бывают аффилированы с администрацией, либо сильно зависят от нее. Часто они пренебрегают заключенными договорами.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2307"/>
            <a:ext cx="4394626" cy="31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Стадии избирательной кампании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70397518"/>
              </p:ext>
            </p:extLst>
          </p:nvPr>
        </p:nvGraphicFramePr>
        <p:xfrm>
          <a:off x="1547664" y="1628800"/>
          <a:ext cx="609600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95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Другие формы </a:t>
            </a:r>
            <a:br>
              <a:rPr lang="ru-RU" dirty="0" smtClean="0"/>
            </a:br>
            <a:r>
              <a:rPr lang="ru-RU" dirty="0" err="1" smtClean="0"/>
              <a:t>аудивизуальной</a:t>
            </a:r>
            <a:r>
              <a:rPr lang="ru-RU" dirty="0" smtClean="0"/>
              <a:t> агитации</a:t>
            </a:r>
            <a:endParaRPr lang="ru-RU" dirty="0"/>
          </a:p>
        </p:txBody>
      </p:sp>
      <p:pic>
        <p:nvPicPr>
          <p:cNvPr id="3" name="Picture 2" descr="D:\ELECT\ФОТО-Выборы\ГД 2007\Halaty-podarki-vracham-ot-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7013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ELECT\ФОТО-Выборы\Разное\Челябинск- выборы в ГД 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00" y="1478941"/>
            <a:ext cx="259181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ELECT\111204\Факты\Агитматериалы\Краснодарский край\кпрф асфальт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00" y="4529750"/>
            <a:ext cx="2964160" cy="22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ELECT\111204\Факты\Агитматериалы\Краснодарский край\армавир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46" y="1478941"/>
            <a:ext cx="3272154" cy="245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ELECT\111204\Факты\Агитматериалы\Кировская обл\с 28 окт по 13 нояб 2011\10_11_2011 соцмагази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3" y="4529750"/>
            <a:ext cx="2964160" cy="22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ELECT\111204\Факты\Агитматериалы\Калуга\СР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16381"/>
            <a:ext cx="2181986" cy="16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/>
              <a:t>Ограничения при проведении предвыборной </a:t>
            </a:r>
            <a:r>
              <a:rPr lang="ru-RU" dirty="0" smtClean="0"/>
              <a:t>агитации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28801"/>
            <a:ext cx="7315200" cy="4680560"/>
          </a:xfrm>
        </p:spPr>
        <p:txBody>
          <a:bodyPr>
            <a:normAutofit/>
          </a:bodyPr>
          <a:lstStyle/>
          <a:p>
            <a:r>
              <a:rPr lang="ru-RU" dirty="0" smtClean="0"/>
              <a:t>Электоральные юристы разделяют </a:t>
            </a:r>
            <a:r>
              <a:rPr lang="ru-RU" dirty="0" smtClean="0"/>
              <a:t>эти ограничения </a:t>
            </a:r>
            <a:r>
              <a:rPr lang="ru-RU" dirty="0" smtClean="0"/>
              <a:t>на две группы:</a:t>
            </a:r>
          </a:p>
          <a:p>
            <a:pPr lvl="1"/>
            <a:r>
              <a:rPr lang="ru-RU" dirty="0" smtClean="0"/>
              <a:t>Те, за которые могут отменить регистрацию (или результат выборов) и </a:t>
            </a:r>
          </a:p>
          <a:p>
            <a:pPr lvl="1"/>
            <a:r>
              <a:rPr lang="ru-RU" dirty="0" smtClean="0"/>
              <a:t>Те, за которые не могут отменить регистрацию.</a:t>
            </a:r>
          </a:p>
          <a:p>
            <a:r>
              <a:rPr lang="ru-RU" dirty="0" smtClean="0"/>
              <a:t>Ограничения второго вида:</a:t>
            </a:r>
          </a:p>
          <a:p>
            <a:pPr lvl="1"/>
            <a:r>
              <a:rPr lang="ru-RU" dirty="0" smtClean="0"/>
              <a:t>Использование детей до 18 лет (кроме своих);</a:t>
            </a:r>
          </a:p>
          <a:p>
            <a:pPr lvl="1"/>
            <a:r>
              <a:rPr lang="ru-RU" dirty="0" smtClean="0"/>
              <a:t>Использование изображений или высказываний физических лиц без их разрешения</a:t>
            </a:r>
          </a:p>
          <a:p>
            <a:pPr lvl="1"/>
            <a:r>
              <a:rPr lang="ru-RU" dirty="0" smtClean="0"/>
              <a:t>Нарушение сроков агитации;</a:t>
            </a:r>
          </a:p>
          <a:p>
            <a:pPr lvl="1"/>
            <a:r>
              <a:rPr lang="ru-RU" dirty="0" smtClean="0"/>
              <a:t>Благотворительность (если ее можно отличить от подкупа);</a:t>
            </a:r>
          </a:p>
          <a:p>
            <a:pPr lvl="1"/>
            <a:r>
              <a:rPr lang="ru-RU" dirty="0" smtClean="0"/>
              <a:t>Коммерческая реклама;</a:t>
            </a:r>
          </a:p>
          <a:p>
            <a:pPr lvl="1"/>
            <a:r>
              <a:rPr lang="ru-RU" dirty="0" smtClean="0"/>
              <a:t>Другие нарушения, кроме попадающих в первую группу.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3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65618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Нарушения, за которые </a:t>
            </a:r>
            <a:r>
              <a:rPr lang="ru-RU" sz="2800" dirty="0" smtClean="0"/>
              <a:t>могут отменить регистрацию </a:t>
            </a:r>
            <a:r>
              <a:rPr lang="ru-RU" sz="2800" dirty="0" smtClean="0"/>
              <a:t>(ст.76)</a:t>
            </a:r>
            <a:br>
              <a:rPr lang="ru-RU" sz="2800" dirty="0" smtClean="0"/>
            </a:br>
            <a:r>
              <a:rPr lang="ru-RU" sz="2800" dirty="0" smtClean="0"/>
              <a:t>или отменить результаты выборов (ст.77)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132855"/>
            <a:ext cx="7315200" cy="4176505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Агитация не должна</a:t>
            </a:r>
          </a:p>
          <a:p>
            <a:pPr lvl="1">
              <a:buFont typeface="Wingdings" pitchFamily="2" charset="2"/>
              <a:buChar char="Ø"/>
            </a:pPr>
            <a:r>
              <a:rPr lang="ru-RU" dirty="0"/>
              <a:t>содержать </a:t>
            </a:r>
            <a:r>
              <a:rPr lang="ru-RU" dirty="0" smtClean="0"/>
              <a:t>признаки экстремизма;</a:t>
            </a:r>
          </a:p>
          <a:p>
            <a:pPr lvl="1">
              <a:buFont typeface="Wingdings" pitchFamily="2" charset="2"/>
              <a:buChar char="Ø"/>
            </a:pPr>
            <a:r>
              <a:rPr lang="ru-RU" dirty="0" smtClean="0"/>
              <a:t> возбуждать  </a:t>
            </a:r>
            <a:r>
              <a:rPr lang="ru-RU" dirty="0"/>
              <a:t>социальную, расовую, национальную или религиозную рознь, унижающая национальное достоинство, пропагандирующая исключительность, превосходство либо неполноценность граждан по признаку их отношения к религии, социальной, расовой, национальной, религиозной или языковой </a:t>
            </a:r>
            <a:r>
              <a:rPr lang="ru-RU" dirty="0" smtClean="0"/>
              <a:t>принадлежности</a:t>
            </a:r>
          </a:p>
          <a:p>
            <a:pPr lvl="1">
              <a:buFont typeface="Wingdings" pitchFamily="2" charset="2"/>
              <a:buChar char="Ø"/>
            </a:pPr>
            <a:r>
              <a:rPr lang="ru-RU" dirty="0" smtClean="0"/>
              <a:t>публичное </a:t>
            </a:r>
            <a:r>
              <a:rPr lang="ru-RU" dirty="0" smtClean="0"/>
              <a:t>демонстрировать нацистскую атрибутику </a:t>
            </a:r>
            <a:r>
              <a:rPr lang="ru-RU" dirty="0"/>
              <a:t>или </a:t>
            </a:r>
            <a:r>
              <a:rPr lang="ru-RU" dirty="0" smtClean="0"/>
              <a:t>символику, </a:t>
            </a:r>
            <a:r>
              <a:rPr lang="ru-RU" dirty="0"/>
              <a:t>либо </a:t>
            </a:r>
            <a:r>
              <a:rPr lang="ru-RU" dirty="0" smtClean="0"/>
              <a:t>атрибутику </a:t>
            </a:r>
            <a:r>
              <a:rPr lang="ru-RU" dirty="0"/>
              <a:t>или </a:t>
            </a:r>
            <a:r>
              <a:rPr lang="ru-RU" dirty="0" smtClean="0"/>
              <a:t>символику, сходную </a:t>
            </a:r>
            <a:r>
              <a:rPr lang="ru-RU" dirty="0"/>
              <a:t>с нацистской атрибутикой или символикой до степени их смешения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MP\Коровин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16758"/>
            <a:ext cx="6269442" cy="44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277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Не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допускается злоупотребление свободой массовой информации. Запрещается агитация, нарушающая законодательство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РФ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интеллектуальной </a:t>
            </a:r>
            <a:r>
              <a:rPr lang="ru-RU" dirty="0" smtClean="0">
                <a:solidFill>
                  <a:srgbClr val="FF0000"/>
                </a:solidFill>
              </a:rPr>
              <a:t>собственности.</a:t>
            </a:r>
          </a:p>
          <a:p>
            <a:r>
              <a:rPr lang="ru-RU" dirty="0" smtClean="0"/>
              <a:t>Это – очень размытые формулировки. Вот листовка, за которую сняли кандидата (якобы – нарушение интеллектуальной собственности). 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3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 smtClean="0"/>
              <a:t>Подкуп избирателей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12777"/>
            <a:ext cx="7315200" cy="489658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Кандидатам, избирательным объединениям, их доверенным лицам и уполномоченным представителям</a:t>
            </a:r>
            <a:r>
              <a:rPr lang="ru-RU" dirty="0" smtClean="0"/>
              <a:t>, </a:t>
            </a:r>
            <a:r>
              <a:rPr lang="ru-RU" dirty="0"/>
              <a:t>а также иным лицам и организациям </a:t>
            </a:r>
            <a:r>
              <a:rPr lang="ru-RU" b="1" dirty="0">
                <a:solidFill>
                  <a:srgbClr val="FF0000"/>
                </a:solidFill>
              </a:rPr>
              <a:t>при проведении предвыборной агитации</a:t>
            </a:r>
            <a:r>
              <a:rPr lang="ru-RU" dirty="0" smtClean="0"/>
              <a:t>, </a:t>
            </a:r>
            <a:r>
              <a:rPr lang="ru-RU" dirty="0"/>
              <a:t>запрещается осуществлять подкуп </a:t>
            </a:r>
            <a:r>
              <a:rPr lang="ru-RU" dirty="0" smtClean="0"/>
              <a:t>избирателей: </a:t>
            </a:r>
          </a:p>
          <a:p>
            <a:pPr lvl="1"/>
            <a:r>
              <a:rPr lang="ru-RU" dirty="0" smtClean="0"/>
              <a:t>вручать </a:t>
            </a:r>
            <a:r>
              <a:rPr lang="ru-RU" dirty="0"/>
              <a:t>им денежные средства, подарки и иные материальные ценности, кроме как за выполнение организационной </a:t>
            </a:r>
            <a:r>
              <a:rPr lang="ru-RU" dirty="0" smtClean="0"/>
              <a:t>работы);</a:t>
            </a:r>
          </a:p>
          <a:p>
            <a:pPr lvl="1"/>
            <a:r>
              <a:rPr lang="ru-RU" dirty="0" smtClean="0"/>
              <a:t> </a:t>
            </a:r>
            <a:r>
              <a:rPr lang="ru-RU" dirty="0"/>
              <a:t>производить вознаграждение избирателей</a:t>
            </a:r>
            <a:r>
              <a:rPr lang="ru-RU" dirty="0" smtClean="0"/>
              <a:t>, </a:t>
            </a:r>
            <a:r>
              <a:rPr lang="ru-RU" dirty="0"/>
              <a:t>выполнявших указанную организационную работу, в зависимости от итогов голосования или обещать произвести такое вознаграждение</a:t>
            </a:r>
            <a:r>
              <a:rPr lang="ru-RU" dirty="0" smtClean="0"/>
              <a:t>;</a:t>
            </a:r>
          </a:p>
          <a:p>
            <a:pPr lvl="1"/>
            <a:r>
              <a:rPr lang="ru-RU" dirty="0" smtClean="0"/>
              <a:t> </a:t>
            </a:r>
            <a:r>
              <a:rPr lang="ru-RU" dirty="0"/>
              <a:t>проводить льготную распродажу товаров, бесплатно распространять любые товары, за исключением печатных материалов </a:t>
            </a:r>
            <a:r>
              <a:rPr lang="ru-RU" dirty="0" smtClean="0"/>
              <a:t>и </a:t>
            </a:r>
            <a:r>
              <a:rPr lang="ru-RU" dirty="0"/>
              <a:t>значков, специально изготовленных для избирательной кампании</a:t>
            </a:r>
            <a:r>
              <a:rPr lang="ru-RU" dirty="0" smtClean="0"/>
              <a:t>, </a:t>
            </a:r>
          </a:p>
          <a:p>
            <a:pPr lvl="1"/>
            <a:r>
              <a:rPr lang="ru-RU" dirty="0" smtClean="0"/>
              <a:t>предоставлять </a:t>
            </a:r>
            <a:r>
              <a:rPr lang="ru-RU" dirty="0"/>
              <a:t>услуги безвозмездно или на льготных условиях, </a:t>
            </a:r>
            <a:endParaRPr lang="ru-RU" dirty="0" smtClean="0"/>
          </a:p>
          <a:p>
            <a:pPr lvl="1"/>
            <a:r>
              <a:rPr lang="ru-RU" dirty="0" smtClean="0"/>
              <a:t>воздействовать </a:t>
            </a:r>
            <a:r>
              <a:rPr lang="ru-RU" dirty="0"/>
              <a:t>на избирателей</a:t>
            </a:r>
            <a:r>
              <a:rPr lang="ru-RU" dirty="0" smtClean="0"/>
              <a:t>, </a:t>
            </a:r>
            <a:r>
              <a:rPr lang="ru-RU" dirty="0"/>
              <a:t>посредством обещаний передачи им денежных средств, ценных бумаг и других материальных благ (в том числе по итогам голосования), оказания услуг иначе чем на основании принимаемых в соответствии с законодательством решений органов государственной власти, органов местного самоуправления</a:t>
            </a:r>
            <a:r>
              <a:rPr lang="ru-RU" dirty="0" smtClean="0"/>
              <a:t>.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340768"/>
            <a:ext cx="738664" cy="47525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Определение подкупа избирателей </a:t>
            </a:r>
            <a:r>
              <a:rPr lang="en-US" dirty="0" smtClean="0">
                <a:solidFill>
                  <a:srgbClr val="FFFF00"/>
                </a:solidFill>
                <a:latin typeface="Monotype Corsiva" pitchFamily="66" charset="0"/>
              </a:rPr>
              <a:t>(</a:t>
            </a:r>
            <a:r>
              <a:rPr lang="ru-RU" dirty="0">
                <a:solidFill>
                  <a:srgbClr val="FFFF00"/>
                </a:solidFill>
                <a:latin typeface="Monotype Corsiva" pitchFamily="66" charset="0"/>
              </a:rPr>
              <a:t>ФЗГ,</a:t>
            </a:r>
            <a:r>
              <a:rPr lang="en-US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ст. 56, п.2). Читайте внимательно!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15200" cy="1224135"/>
          </a:xfrm>
        </p:spPr>
        <p:txBody>
          <a:bodyPr>
            <a:noAutofit/>
          </a:bodyPr>
          <a:lstStyle/>
          <a:p>
            <a:r>
              <a:rPr lang="ru-RU" sz="3200" dirty="0" smtClean="0"/>
              <a:t>Другие нарушения, за которые предусмотрена отмена регистрации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276873"/>
            <a:ext cx="7315200" cy="403248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800" dirty="0"/>
              <a:t>4</a:t>
            </a:r>
            <a:r>
              <a:rPr lang="ru-RU" sz="2800" dirty="0" smtClean="0"/>
              <a:t>. </a:t>
            </a:r>
            <a:r>
              <a:rPr lang="ru-RU" sz="2800" dirty="0"/>
              <a:t>Оплата агитации помимо избирательного фонда в размере более 5</a:t>
            </a:r>
            <a:r>
              <a:rPr lang="ru-RU" sz="2800" dirty="0" smtClean="0"/>
              <a:t>% </a:t>
            </a:r>
            <a:r>
              <a:rPr lang="ru-RU" sz="2800" dirty="0"/>
              <a:t>от предельного </a:t>
            </a:r>
            <a:r>
              <a:rPr lang="ru-RU" sz="2800" dirty="0" smtClean="0"/>
              <a:t>размера </a:t>
            </a:r>
            <a:endParaRPr lang="ru-RU" sz="2800" dirty="0" smtClean="0"/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5. </a:t>
            </a:r>
            <a:r>
              <a:rPr lang="ru-RU" sz="2800" dirty="0" smtClean="0"/>
              <a:t>Неоднократное нарушение запрета на критику по телевизору</a:t>
            </a:r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r>
              <a:rPr lang="ru-RU" sz="2800" dirty="0" smtClean="0"/>
              <a:t>6. </a:t>
            </a:r>
            <a:r>
              <a:rPr lang="ru-RU" sz="2800" dirty="0" smtClean="0"/>
              <a:t>Неоднократное нарушение запрета на использование должностного и служебного положения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911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5. </a:t>
            </a:r>
            <a:r>
              <a:rPr lang="ru-RU" sz="3200" dirty="0"/>
              <a:t>И</a:t>
            </a:r>
            <a:r>
              <a:rPr lang="ru-RU" sz="3200" dirty="0" smtClean="0"/>
              <a:t>спользование должностного и служебного положения: </a:t>
            </a:r>
            <a:r>
              <a:rPr lang="ru-RU" sz="3200" dirty="0" smtClean="0"/>
              <a:t>определение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</p:spPr>
        <p:txBody>
          <a:bodyPr>
            <a:normAutofit fontScale="40000" lnSpcReduction="20000"/>
          </a:bodyPr>
          <a:lstStyle/>
          <a:p>
            <a:r>
              <a:rPr lang="ru-RU" sz="4000" dirty="0" smtClean="0"/>
              <a:t>а</a:t>
            </a:r>
            <a:r>
              <a:rPr lang="ru-RU" sz="4000" dirty="0"/>
              <a:t>) </a:t>
            </a:r>
            <a:r>
              <a:rPr lang="ru-RU" sz="4000" b="1" dirty="0"/>
              <a:t>привлечение лиц</a:t>
            </a:r>
            <a:r>
              <a:rPr lang="ru-RU" sz="4000" dirty="0"/>
              <a:t>, находящихся в подчинении или в иной служебной зависимости, государственных и муниципальных служащих к осуществлению в служебное (рабочее) время деятельности, способствующей выдвижению кандидатов, списков кандидатов и (или) избранию </a:t>
            </a:r>
            <a:r>
              <a:rPr lang="ru-RU" sz="4000" dirty="0" smtClean="0"/>
              <a:t>кандидатов;</a:t>
            </a:r>
            <a:endParaRPr lang="ru-RU" sz="4000" dirty="0"/>
          </a:p>
          <a:p>
            <a:r>
              <a:rPr lang="ru-RU" sz="4000" dirty="0"/>
              <a:t>б) </a:t>
            </a:r>
            <a:r>
              <a:rPr lang="ru-RU" sz="4000" b="1" dirty="0"/>
              <a:t>использование помещений</a:t>
            </a:r>
            <a:r>
              <a:rPr lang="ru-RU" sz="4000" dirty="0"/>
              <a:t>, занимаемых государственными органами или органами местного самоуправления, организациями независимо от формы собственности, за исключением помещений, занимаемых политическими партиями, для осуществления деятельности, способствующей выдвижению кандидатов, списков кандидатов и (или) избранию </a:t>
            </a:r>
            <a:r>
              <a:rPr lang="ru-RU" sz="4000" dirty="0" smtClean="0"/>
              <a:t>кандидатов, </a:t>
            </a:r>
            <a:r>
              <a:rPr lang="ru-RU" sz="4000" dirty="0"/>
              <a:t>если иным кандидатам, избирательным объединениям, группам участников референдума не будет гарантировано предоставление указанных помещений на таких же условиях;</a:t>
            </a:r>
          </a:p>
          <a:p>
            <a:r>
              <a:rPr lang="ru-RU" sz="4000" dirty="0"/>
              <a:t>в</a:t>
            </a:r>
            <a:r>
              <a:rPr lang="ru-RU" sz="4000" b="1" dirty="0"/>
              <a:t>) использование телефонной, факсимильной и иных видов связи</a:t>
            </a:r>
            <a:r>
              <a:rPr lang="ru-RU" sz="4000" dirty="0"/>
              <a:t>, оргтехники и информационных услуг, обеспечивающих функционирование государственных органов, органов местного самоуправления, государственных и муниципальных учреждений, организаций независимо от формы собственности, за исключением указанных видов связи, оргтехники и информационных услуг, обеспечивающих функционирование политических партий, для проведения предвыборной агитации</a:t>
            </a:r>
            <a:r>
              <a:rPr lang="ru-RU" sz="4000" dirty="0" smtClean="0"/>
              <a:t>, </a:t>
            </a:r>
            <a:r>
              <a:rPr lang="ru-RU" sz="4000" dirty="0"/>
              <a:t>если их использование не оплачено из соответствующего избирательного </a:t>
            </a:r>
            <a:r>
              <a:rPr lang="ru-RU" sz="4000" dirty="0" smtClean="0"/>
              <a:t>фонда;</a:t>
            </a:r>
            <a:endParaRPr lang="ru-RU" sz="40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738664" cy="45365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Определение: использование должностного и служебного положения (ФЗГ, п.5 ст.40)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>
            <a:noAutofit/>
          </a:bodyPr>
          <a:lstStyle/>
          <a:p>
            <a:r>
              <a:rPr lang="ru-RU" sz="2800" dirty="0" smtClean="0"/>
              <a:t>Использование должностного и служебного положения (продолжение)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</p:spPr>
        <p:txBody>
          <a:bodyPr>
            <a:noAutofit/>
          </a:bodyPr>
          <a:lstStyle/>
          <a:p>
            <a:r>
              <a:rPr lang="ru-RU" sz="1800" dirty="0"/>
              <a:t>г) использование на безвозмездной основе или на льготных условиях </a:t>
            </a:r>
            <a:r>
              <a:rPr lang="ru-RU" sz="1800" b="1" dirty="0"/>
              <a:t>транспортных средств</a:t>
            </a:r>
            <a:r>
              <a:rPr lang="ru-RU" sz="1800" dirty="0"/>
              <a:t>, находящихся в государственной или муниципальной собственности, собственности организаций, за исключением транспортных средств, находящихся в собственности политических партий, для осуществления деятельности, способствующей выдвижению кандидатов, списков кандидатов и (или) избранию </a:t>
            </a:r>
            <a:r>
              <a:rPr lang="ru-RU" sz="1800" dirty="0" smtClean="0"/>
              <a:t>кандидатов;</a:t>
            </a:r>
            <a:endParaRPr lang="ru-RU" sz="1800" dirty="0"/>
          </a:p>
          <a:p>
            <a:r>
              <a:rPr lang="ru-RU" sz="1800" dirty="0"/>
              <a:t>д) </a:t>
            </a:r>
            <a:r>
              <a:rPr lang="ru-RU" sz="1800" dirty="0" smtClean="0"/>
              <a:t>ведение </a:t>
            </a:r>
            <a:r>
              <a:rPr lang="ru-RU" sz="1800" dirty="0"/>
              <a:t>предвыборной агитации</a:t>
            </a:r>
            <a:r>
              <a:rPr lang="ru-RU" sz="1800" dirty="0" smtClean="0"/>
              <a:t>, </a:t>
            </a:r>
            <a:r>
              <a:rPr lang="ru-RU" sz="1800" dirty="0"/>
              <a:t>лицами, замещающими государственные или выборные муниципальные должности, либо находящимися на государственной или муниципальной службе, либо являющимися главами местных администраций, либо являющимися членами органов управления организаций независимо от формы </a:t>
            </a:r>
            <a:r>
              <a:rPr lang="ru-RU" sz="1800" dirty="0" smtClean="0"/>
              <a:t>собственности), </a:t>
            </a:r>
            <a:r>
              <a:rPr lang="ru-RU" sz="1800" dirty="0"/>
              <a:t>за исключением политических партий, </a:t>
            </a:r>
            <a:r>
              <a:rPr lang="ru-RU" sz="1800" b="1" dirty="0"/>
              <a:t>в ходе служебных </a:t>
            </a:r>
            <a:r>
              <a:rPr lang="ru-RU" sz="1800" b="1" dirty="0" smtClean="0"/>
              <a:t>командировок</a:t>
            </a:r>
            <a:r>
              <a:rPr lang="ru-RU" sz="1800" dirty="0" smtClean="0"/>
              <a:t>;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738664" cy="45365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Определение: использование должностного и служебного положения (ФЗГ, п.5 ст.40)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7"/>
            <a:ext cx="7315200" cy="1008111"/>
          </a:xfrm>
        </p:spPr>
        <p:txBody>
          <a:bodyPr>
            <a:noAutofit/>
          </a:bodyPr>
          <a:lstStyle/>
          <a:p>
            <a:r>
              <a:rPr lang="ru-RU" sz="2800" dirty="0"/>
              <a:t>Использование должностного и служебного положения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12777"/>
            <a:ext cx="7315200" cy="489658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е) </a:t>
            </a:r>
            <a:r>
              <a:rPr lang="ru-RU" b="1" dirty="0"/>
              <a:t>доступ (обеспечение доступа) к государственным и муниципальным средствам массовой информации в целях ведения предвыборной агитации</a:t>
            </a:r>
            <a:r>
              <a:rPr lang="ru-RU" dirty="0"/>
              <a:t>, если иным кандидатам, избирательным объединениям для этих целей не будет гарантирован такой же доступ;</a:t>
            </a:r>
          </a:p>
          <a:p>
            <a:r>
              <a:rPr lang="ru-RU" dirty="0" smtClean="0"/>
              <a:t>ж</a:t>
            </a:r>
            <a:r>
              <a:rPr lang="ru-RU" dirty="0"/>
              <a:t>) </a:t>
            </a:r>
            <a:r>
              <a:rPr lang="ru-RU" b="1" dirty="0"/>
              <a:t>агитационное выступление в период избирательной кампании при проведении публичного мероприятия</a:t>
            </a:r>
            <a:r>
              <a:rPr lang="ru-RU" dirty="0"/>
              <a:t>, организуемого государственными и (или) муниципальными органами, организациями независимо от формы собственности, за исключением политических партий;</a:t>
            </a:r>
          </a:p>
          <a:p>
            <a:r>
              <a:rPr lang="ru-RU" dirty="0"/>
              <a:t>з) обнародование в период избирательной кампании, в средствах массовой информации, в агитационных печатных материалах </a:t>
            </a:r>
            <a:r>
              <a:rPr lang="ru-RU" b="1" dirty="0"/>
              <a:t>отчетов</a:t>
            </a:r>
            <a:r>
              <a:rPr lang="ru-RU" dirty="0"/>
              <a:t> о проделанной работе, распространение от имени гражданина, являющегося кандидатом, </a:t>
            </a:r>
            <a:r>
              <a:rPr lang="ru-RU" b="1" dirty="0"/>
              <a:t>поздравлений и иных материалов</a:t>
            </a:r>
            <a:r>
              <a:rPr lang="ru-RU" dirty="0"/>
              <a:t>, не оплаченных из средств соответствующего избирательного фонда.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738664" cy="45365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Определение: использование должностного и служебного положения (ФЗГ, п.5 ст.40)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Autofit/>
          </a:bodyPr>
          <a:lstStyle/>
          <a:p>
            <a:r>
              <a:rPr lang="ru-RU" sz="3200" dirty="0" smtClean="0"/>
              <a:t>Государственные и муниципальные служащие</a:t>
            </a:r>
            <a:br>
              <a:rPr lang="ru-RU" sz="3200" dirty="0" smtClean="0"/>
            </a:br>
            <a:r>
              <a:rPr lang="ru-RU" sz="1800" dirty="0" smtClean="0"/>
              <a:t>(определяются ФЗ «О системе государственной службы РФ»)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141801"/>
              </p:ext>
            </p:extLst>
          </p:nvPr>
        </p:nvGraphicFramePr>
        <p:xfrm>
          <a:off x="914400" y="2890104"/>
          <a:ext cx="7315200" cy="3418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1412776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должностного и служебного положения в целях, способствующих избранию кандидата, запрещено всем. Наиболее актуально оно для лиц, замещающих государственные и выборные муниципальные должности, государственных и муниципальных служащих.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/>
          <a:lstStyle/>
          <a:p>
            <a:r>
              <a:rPr lang="ru-RU" dirty="0" smtClean="0"/>
              <a:t>Агитация. Определение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1199" y="1484785"/>
            <a:ext cx="7121241" cy="4824576"/>
          </a:xfrm>
        </p:spPr>
        <p:txBody>
          <a:bodyPr>
            <a:noAutofit/>
          </a:bodyPr>
          <a:lstStyle/>
          <a:p>
            <a:r>
              <a:rPr lang="ru-RU" sz="2200" dirty="0" smtClean="0"/>
              <a:t>Агитация </a:t>
            </a:r>
            <a:r>
              <a:rPr lang="ru-RU" sz="2200" dirty="0"/>
              <a:t>предвыборная (предвыборная агитация) - деятельность, осуществляемая </a:t>
            </a:r>
            <a:r>
              <a:rPr lang="ru-RU" sz="2200" dirty="0">
                <a:solidFill>
                  <a:srgbClr val="FF0000"/>
                </a:solidFill>
              </a:rPr>
              <a:t>в период избирательной кампании</a:t>
            </a:r>
            <a:r>
              <a:rPr lang="ru-RU" sz="2200" dirty="0"/>
              <a:t> и имеющая целью побудить или побуждающая избирателей к голосованию за </a:t>
            </a:r>
            <a:r>
              <a:rPr lang="ru-RU" sz="2200" dirty="0">
                <a:solidFill>
                  <a:srgbClr val="FF0000"/>
                </a:solidFill>
              </a:rPr>
              <a:t>кандидата</a:t>
            </a:r>
            <a:r>
              <a:rPr lang="ru-RU" sz="2200" dirty="0"/>
              <a:t>, кандидатов, список, списки кандидатов или против него (них</a:t>
            </a:r>
            <a:r>
              <a:rPr lang="ru-RU" sz="2200" dirty="0" smtClean="0"/>
              <a:t>). </a:t>
            </a:r>
            <a:r>
              <a:rPr lang="ru-RU" sz="2200" i="1" dirty="0" smtClean="0"/>
              <a:t>(ФЗГ, п.4 ст.2)</a:t>
            </a:r>
          </a:p>
          <a:p>
            <a:r>
              <a:rPr lang="ru-RU" sz="2200" dirty="0" smtClean="0"/>
              <a:t>Агитационные </a:t>
            </a:r>
            <a:r>
              <a:rPr lang="ru-RU" sz="2200" dirty="0"/>
              <a:t>материалы - печатные, аудиовизуальные и иные материалы, содержащие </a:t>
            </a:r>
            <a:r>
              <a:rPr lang="ru-RU" sz="2200" dirty="0">
                <a:solidFill>
                  <a:srgbClr val="FF0000"/>
                </a:solidFill>
              </a:rPr>
              <a:t>признаки предвыборной агитации</a:t>
            </a:r>
            <a:r>
              <a:rPr lang="ru-RU" sz="2200" dirty="0"/>
              <a:t>, агитации по вопросам референдума и предназначенные для массового распространения, обнародования в период избирательной кампании, кампании </a:t>
            </a:r>
            <a:r>
              <a:rPr lang="ru-RU" sz="2200" dirty="0" smtClean="0"/>
              <a:t>референдума </a:t>
            </a:r>
            <a:r>
              <a:rPr lang="ru-RU" sz="2200" i="1" dirty="0"/>
              <a:t>(ФЗГ, </a:t>
            </a:r>
            <a:r>
              <a:rPr lang="ru-RU" sz="2200" i="1" dirty="0" smtClean="0"/>
              <a:t>п.1 </a:t>
            </a:r>
            <a:r>
              <a:rPr lang="ru-RU" sz="2200" i="1" dirty="0"/>
              <a:t>ст.2)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12776"/>
            <a:ext cx="1015663" cy="53285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FFFF00"/>
                </a:solidFill>
                <a:latin typeface="Monotype Corsiva" pitchFamily="66" charset="0"/>
              </a:rPr>
              <a:t>Агитация – это юридическое понятие. Называя то или иное действие агитацией, надо опираться на определения, которые даны в законе.</a:t>
            </a:r>
            <a:endParaRPr lang="ru-RU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ELECT\ФОТО-Выборы\Разное\Я горжусь Росси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Агитация. Признаки </a:t>
            </a:r>
            <a:r>
              <a:rPr lang="ru-RU" sz="3100" dirty="0" smtClean="0"/>
              <a:t>(</a:t>
            </a:r>
            <a:r>
              <a:rPr lang="ru-RU" sz="3100" i="1" dirty="0" smtClean="0"/>
              <a:t>ФЗГ</a:t>
            </a:r>
            <a:r>
              <a:rPr lang="ru-RU" sz="3100" i="1" dirty="0"/>
              <a:t>, п.2 </a:t>
            </a:r>
            <a:r>
              <a:rPr lang="ru-RU" sz="3100" i="1" dirty="0" smtClean="0"/>
              <a:t>ст.48</a:t>
            </a:r>
            <a:r>
              <a:rPr lang="ru-RU" sz="3100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56793"/>
            <a:ext cx="7315200" cy="4752568"/>
          </a:xfrm>
        </p:spPr>
        <p:txBody>
          <a:bodyPr>
            <a:normAutofit fontScale="47500" lnSpcReduction="20000"/>
          </a:bodyPr>
          <a:lstStyle/>
          <a:p>
            <a:r>
              <a:rPr lang="ru-RU" sz="2900" dirty="0"/>
              <a:t>Предвыборной агитацией, осуществляемой в период избирательной кампании, признаются:</a:t>
            </a:r>
          </a:p>
          <a:p>
            <a:pPr lvl="1"/>
            <a:r>
              <a:rPr lang="ru-RU" sz="2900" dirty="0"/>
              <a:t>а) призывы голосовать за кандидата, кандидатов, список, списки кандидатов либо против него (них);</a:t>
            </a:r>
          </a:p>
          <a:p>
            <a:pPr lvl="1"/>
            <a:r>
              <a:rPr lang="ru-RU" sz="2900" dirty="0"/>
              <a:t>б) выражение предпочтения какому-либо кандидату, избирательному объединению, в частности указание на то, за какого кандидата, за какой список кандидатов, за какое избирательное объединение будет голосовать избиратель (за исключением случая опубликования (обнародования) результатов опроса общественного мнения в соответствии с пунктом 2 статьи 46 настоящего Федерального закона);</a:t>
            </a:r>
          </a:p>
          <a:p>
            <a:pPr lvl="1"/>
            <a:r>
              <a:rPr lang="ru-RU" sz="2900" dirty="0"/>
              <a:t>в) описание возможных последствий в случае, если тот или иной кандидат будет избран или не будет избран, тот или иной список кандидатов будет допущен или не будет допущен к распределению депутатских мандатов;</a:t>
            </a:r>
          </a:p>
          <a:p>
            <a:pPr lvl="1"/>
            <a:r>
              <a:rPr lang="ru-RU" sz="2900" dirty="0"/>
              <a:t>г) распространение информации, в которой явно преобладают сведения о каком-либо кандидате (каких-либо кандидатах), избирательном объединении в сочетании с позитивными либо негативными комментариями;</a:t>
            </a:r>
          </a:p>
          <a:p>
            <a:pPr lvl="1"/>
            <a:r>
              <a:rPr lang="ru-RU" sz="2900" dirty="0"/>
              <a:t>д) распространение информации о деятельности кандидата, не связанной с его профессиональной деятельностью или исполнением им своих служебных (должностных) обязанностей;</a:t>
            </a:r>
          </a:p>
          <a:p>
            <a:pPr lvl="1"/>
            <a:r>
              <a:rPr lang="ru-RU" sz="2900" dirty="0"/>
              <a:t>е) деятельность, способствующая созданию положительного или отрицательного отношения избирателей к кандидату, избирательному объединению, выдвинувшему кандидата, список кандидатов</a:t>
            </a:r>
            <a:r>
              <a:rPr lang="ru-RU" sz="2900" dirty="0" smtClean="0"/>
              <a:t>.</a:t>
            </a:r>
          </a:p>
          <a:p>
            <a:pPr lvl="1"/>
            <a:endParaRPr lang="ru-RU" dirty="0"/>
          </a:p>
          <a:p>
            <a:pPr marL="320040" lvl="1" indent="0">
              <a:buNone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229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/>
          <a:lstStyle/>
          <a:p>
            <a:r>
              <a:rPr lang="ru-RU" dirty="0" smtClean="0"/>
              <a:t>Агитация. Основные правила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28801"/>
            <a:ext cx="7315200" cy="4680560"/>
          </a:xfrm>
        </p:spPr>
        <p:txBody>
          <a:bodyPr>
            <a:normAutofit lnSpcReduction="10000"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Агитация, требующая материальных или финансовых затрат должна оплачиваться из избирательного фонда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Агитация может проводиться с момента выдвижения до дня, предшествующего дню голосования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Агитация должна удовлетворять дополнительным (довольно жестким) требованиям, описанным в законе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Нарушения некоторых правил агитации влекут за собой отмену регистрации, некоторые – предупреждения и изъятие агитматериалов.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Предусмотрены права на бесплатное размещение агитационных материалов в СМИ (но это не играет серьезной роли)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Надо делать вид, что Вы отличаете агитацию от информирования, хотя на практике это сделать невозможно.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1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/>
          <a:lstStyle/>
          <a:p>
            <a:r>
              <a:rPr lang="ru-RU" dirty="0" smtClean="0"/>
              <a:t>Агитация и информирование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</p:spPr>
        <p:txBody>
          <a:bodyPr>
            <a:normAutofit/>
          </a:bodyPr>
          <a:lstStyle/>
          <a:p>
            <a:r>
              <a:rPr lang="ru-RU" dirty="0" smtClean="0"/>
              <a:t>Требования к агитационным материалам вступают в противоречие с конституционными правами на распространение информации.</a:t>
            </a:r>
          </a:p>
          <a:p>
            <a:r>
              <a:rPr lang="ru-RU" dirty="0" smtClean="0"/>
              <a:t>В связи с этим была сделана попытка разграничить понятия «агитация» и «информирование»: </a:t>
            </a:r>
          </a:p>
          <a:p>
            <a:r>
              <a:rPr lang="ru-RU" dirty="0" smtClean="0"/>
              <a:t>«</a:t>
            </a:r>
            <a:r>
              <a:rPr lang="ru-RU" i="1" dirty="0" smtClean="0"/>
              <a:t>Содержание </a:t>
            </a:r>
            <a:r>
              <a:rPr lang="ru-RU" i="1" dirty="0"/>
              <a:t>информационных материалов, размещаемых в средствах массовой информации или распространяемых иным способом, должно быть объективным, достоверным, не должно нарушать равенство кандидатов, избирательных </a:t>
            </a:r>
            <a:r>
              <a:rPr lang="ru-RU" i="1" dirty="0" smtClean="0"/>
              <a:t>объединений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Массированное «информирование» через аффилированные с администрацией СМИ является основным способом влияния на волеизъявление избирателя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79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2788" y="116632"/>
            <a:ext cx="7315200" cy="925996"/>
          </a:xfrm>
        </p:spPr>
        <p:txBody>
          <a:bodyPr/>
          <a:lstStyle/>
          <a:p>
            <a:r>
              <a:rPr lang="ru-RU" dirty="0"/>
              <a:t>Пример информирования 1</a:t>
            </a:r>
          </a:p>
        </p:txBody>
      </p:sp>
      <p:pic>
        <p:nvPicPr>
          <p:cNvPr id="31746" name="Picture 3" descr="Информация-агитация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14368"/>
            <a:ext cx="6768752" cy="4787569"/>
          </a:xfrm>
          <a:noFill/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763688" y="6015487"/>
            <a:ext cx="676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>
                <a:latin typeface="Arial" charset="0"/>
              </a:rPr>
              <a:t>Государственная газета «Южные горизонты</a:t>
            </a:r>
            <a:r>
              <a:rPr lang="ru-RU" b="1" dirty="0" smtClean="0">
                <a:latin typeface="Arial" charset="0"/>
              </a:rPr>
              <a:t>»</a:t>
            </a:r>
            <a:endParaRPr lang="ru-RU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196752"/>
            <a:ext cx="1046440" cy="48965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FFFF00"/>
                </a:solidFill>
                <a:latin typeface="Monotype Corsiva" pitchFamily="66" charset="0"/>
              </a:rPr>
              <a:t>Слева: Газета информирует о том, что председатель избиркома вручил удостоверение кандидата лидеру партийного списка. </a:t>
            </a:r>
          </a:p>
          <a:p>
            <a:pPr algn="just"/>
            <a:r>
              <a:rPr lang="ru-RU" sz="1400" dirty="0" smtClean="0">
                <a:solidFill>
                  <a:srgbClr val="FFFF00"/>
                </a:solidFill>
                <a:latin typeface="Monotype Corsiva" pitchFamily="66" charset="0"/>
              </a:rPr>
              <a:t>Справа: Информирование о деятельности депутатов, одновременно являющихся кандидатами</a:t>
            </a:r>
            <a:endParaRPr lang="ru-RU" sz="105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/>
          <a:lstStyle/>
          <a:p>
            <a:r>
              <a:rPr lang="ru-RU" dirty="0" smtClean="0"/>
              <a:t>Пример информирования 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5939233" cy="4751387"/>
          </a:xfrm>
        </p:spPr>
      </p:pic>
      <p:sp>
        <p:nvSpPr>
          <p:cNvPr id="3" name="TextBox 2"/>
          <p:cNvSpPr txBox="1"/>
          <p:nvPr/>
        </p:nvSpPr>
        <p:spPr>
          <a:xfrm>
            <a:off x="467544" y="1484784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Информирование по телевизору о детских спортивных соревнованиях  в период избирательной кампании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/>
          <a:lstStyle/>
          <a:p>
            <a:r>
              <a:rPr lang="ru-RU" dirty="0" smtClean="0"/>
              <a:t>Пример информирования 3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6617179" cy="4962884"/>
          </a:xfrm>
        </p:spPr>
      </p:pic>
      <p:sp>
        <p:nvSpPr>
          <p:cNvPr id="3" name="TextBox 2"/>
          <p:cNvSpPr txBox="1"/>
          <p:nvPr/>
        </p:nvSpPr>
        <p:spPr>
          <a:xfrm>
            <a:off x="323528" y="1340768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Информирование через социальную рекламу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3818</TotalTime>
  <Words>2189</Words>
  <Application>Microsoft Office PowerPoint</Application>
  <PresentationFormat>Экран (4:3)</PresentationFormat>
  <Paragraphs>145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Перспектива</vt:lpstr>
      <vt:lpstr>Административные избирательные технологии на стадии агитации Россия. Год 2012</vt:lpstr>
      <vt:lpstr>Стадии избирательной кампании</vt:lpstr>
      <vt:lpstr>Агитация. Определение </vt:lpstr>
      <vt:lpstr>Агитация. Признаки (ФЗГ, п.2 ст.48)</vt:lpstr>
      <vt:lpstr>Агитация. Основные правила </vt:lpstr>
      <vt:lpstr>Агитация и информирование</vt:lpstr>
      <vt:lpstr>Пример информирования 1</vt:lpstr>
      <vt:lpstr>Пример информирования 2</vt:lpstr>
      <vt:lpstr>Пример информирования 3</vt:lpstr>
      <vt:lpstr>Формы агитации</vt:lpstr>
      <vt:lpstr>СМИ. Общие условия</vt:lpstr>
      <vt:lpstr>СМИ: трудности и рекомендации</vt:lpstr>
      <vt:lpstr>Публичные мероприятия</vt:lpstr>
      <vt:lpstr>Публичные мероприятия: трудности и рекомендации</vt:lpstr>
      <vt:lpstr>Шествия</vt:lpstr>
      <vt:lpstr>Листовки, баннеры и  прочее</vt:lpstr>
      <vt:lpstr>Листовки, плакаты</vt:lpstr>
      <vt:lpstr>Листовки и плакаты</vt:lpstr>
      <vt:lpstr>Баннеры и растяжки</vt:lpstr>
      <vt:lpstr>Другие формы  аудивизуальной агитации</vt:lpstr>
      <vt:lpstr>Ограничения при проведении предвыборной агитации</vt:lpstr>
      <vt:lpstr>Нарушения, за которые могут отменить регистрацию (ст.76) или отменить результаты выборов (ст.77)</vt:lpstr>
      <vt:lpstr>Презентация PowerPoint</vt:lpstr>
      <vt:lpstr>3. Подкуп избирателей</vt:lpstr>
      <vt:lpstr>Другие нарушения, за которые предусмотрена отмена регистрации </vt:lpstr>
      <vt:lpstr>5. Использование должностного и служебного положения: определение</vt:lpstr>
      <vt:lpstr>Использование должностного и служебного положения (продолжение)</vt:lpstr>
      <vt:lpstr>Использование должностного и служебного положения (продолжение)</vt:lpstr>
      <vt:lpstr>Государственные и муниципальные служащие (определяются ФЗ «О системе государственной службы РФ»)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Выдвижение и регистрация кандидатов в органы российской власти.  Россия. Год 2012</dc:title>
  <dc:creator>Buzin</dc:creator>
  <cp:lastModifiedBy>Buzin</cp:lastModifiedBy>
  <cp:revision>163</cp:revision>
  <dcterms:created xsi:type="dcterms:W3CDTF">2012-07-27T09:22:06Z</dcterms:created>
  <dcterms:modified xsi:type="dcterms:W3CDTF">2012-08-29T13:56:34Z</dcterms:modified>
</cp:coreProperties>
</file>